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66" r:id="rId2"/>
    <p:sldId id="267" r:id="rId3"/>
    <p:sldId id="257" r:id="rId4"/>
    <p:sldId id="268" r:id="rId5"/>
    <p:sldId id="258" r:id="rId6"/>
    <p:sldId id="282" r:id="rId7"/>
    <p:sldId id="283" r:id="rId8"/>
    <p:sldId id="284" r:id="rId9"/>
    <p:sldId id="285" r:id="rId10"/>
    <p:sldId id="281" r:id="rId11"/>
    <p:sldId id="286" r:id="rId12"/>
    <p:sldId id="287" r:id="rId13"/>
    <p:sldId id="288" r:id="rId14"/>
    <p:sldId id="289" r:id="rId15"/>
    <p:sldId id="275"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E7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5" d="100"/>
          <a:sy n="75" d="100"/>
        </p:scale>
        <p:origin x="370"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JP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00716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42434116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732854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E4E05-F360-9AD0-1EE7-E036D6DAA332}"/>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6DC8550-2CDB-8C23-AC78-713AA2FB2C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FB48761-4D01-8F97-1588-D4D913F3ACF0}"/>
              </a:ext>
            </a:extLst>
          </p:cNvPr>
          <p:cNvSpPr>
            <a:spLocks noGrp="1"/>
          </p:cNvSpPr>
          <p:nvPr>
            <p:ph type="dt" sz="half" idx="10"/>
          </p:nvPr>
        </p:nvSpPr>
        <p:spPr/>
        <p:txBody>
          <a:bodyPr/>
          <a:lstStyle/>
          <a:p>
            <a:fld id="{EAD60806-E21C-49B2-A742-A8D4F7CA47B0}" type="datetimeFigureOut">
              <a:rPr lang="en-CA" smtClean="0"/>
              <a:t>2024-08-16</a:t>
            </a:fld>
            <a:endParaRPr lang="en-CA"/>
          </a:p>
        </p:txBody>
      </p:sp>
      <p:sp>
        <p:nvSpPr>
          <p:cNvPr id="5" name="Footer Placeholder 4">
            <a:extLst>
              <a:ext uri="{FF2B5EF4-FFF2-40B4-BE49-F238E27FC236}">
                <a16:creationId xmlns:a16="http://schemas.microsoft.com/office/drawing/2014/main" id="{72F1A45A-1EB7-256F-0C90-803947B2766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89ACC05-3ABC-126E-A3F1-A824F3977F45}"/>
              </a:ext>
            </a:extLst>
          </p:cNvPr>
          <p:cNvSpPr>
            <a:spLocks noGrp="1"/>
          </p:cNvSpPr>
          <p:nvPr>
            <p:ph type="sldNum" sz="quarter" idx="12"/>
          </p:nvPr>
        </p:nvSpPr>
        <p:spPr/>
        <p:txBody>
          <a:bodyPr/>
          <a:lstStyle/>
          <a:p>
            <a:fld id="{67779659-E0E2-4028-90C1-5E9CF7C82A05}" type="slidenum">
              <a:rPr lang="en-CA" smtClean="0"/>
              <a:t>‹#›</a:t>
            </a:fld>
            <a:endParaRPr lang="en-CA"/>
          </a:p>
        </p:txBody>
      </p:sp>
    </p:spTree>
    <p:extLst>
      <p:ext uri="{BB962C8B-B14F-4D97-AF65-F5344CB8AC3E}">
        <p14:creationId xmlns:p14="http://schemas.microsoft.com/office/powerpoint/2010/main" val="286160754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blipFill>
            <a:blip r:embed="rId3"/>
            <a:stretch>
              <a:fillRect/>
            </a:stretch>
          </a:blipFill>
          <a:ln/>
        </p:spPr>
        <p:txBody>
          <a:bodyPr/>
          <a:lstStyle/>
          <a:p>
            <a:endParaRPr lang="en-CA"/>
          </a:p>
        </p:txBody>
      </p:sp>
      <p:sp>
        <p:nvSpPr>
          <p:cNvPr id="5" name="Text 1"/>
          <p:cNvSpPr/>
          <p:nvPr/>
        </p:nvSpPr>
        <p:spPr>
          <a:xfrm>
            <a:off x="793790" y="1188839"/>
            <a:ext cx="7556421" cy="1956435"/>
          </a:xfrm>
          <a:prstGeom prst="rect">
            <a:avLst/>
          </a:prstGeom>
          <a:noFill/>
          <a:ln/>
        </p:spPr>
        <p:txBody>
          <a:bodyPr wrap="square" rtlCol="0" anchor="t"/>
          <a:lstStyle/>
          <a:p>
            <a:pPr marL="0" indent="0">
              <a:lnSpc>
                <a:spcPts val="7702"/>
              </a:lnSpc>
              <a:buNone/>
            </a:pPr>
            <a:r>
              <a:rPr lang="en-US" sz="6162" b="1" dirty="0">
                <a:solidFill>
                  <a:srgbClr val="F2E782"/>
                </a:solidFill>
              </a:rPr>
              <a:t>UBUNTU CHATBOT</a:t>
            </a:r>
          </a:p>
        </p:txBody>
      </p:sp>
      <p:sp>
        <p:nvSpPr>
          <p:cNvPr id="6" name="Text 2"/>
          <p:cNvSpPr/>
          <p:nvPr/>
        </p:nvSpPr>
        <p:spPr>
          <a:xfrm>
            <a:off x="793790" y="3485436"/>
            <a:ext cx="7556421" cy="2903220"/>
          </a:xfrm>
          <a:prstGeom prst="rect">
            <a:avLst/>
          </a:prstGeom>
          <a:noFill/>
          <a:ln/>
        </p:spPr>
        <p:txBody>
          <a:bodyPr wrap="square" rtlCol="0" anchor="t"/>
          <a:lstStyle/>
          <a:p>
            <a:pPr marL="0" indent="0">
              <a:lnSpc>
                <a:spcPts val="2858"/>
              </a:lnSpc>
              <a:buNone/>
            </a:pPr>
            <a:endParaRPr lang="en-US" sz="1786" dirty="0">
              <a:solidFill>
                <a:schemeClr val="bg1"/>
              </a:solidFill>
            </a:endParaRPr>
          </a:p>
        </p:txBody>
      </p:sp>
      <p:sp>
        <p:nvSpPr>
          <p:cNvPr id="7" name="Shape 3"/>
          <p:cNvSpPr/>
          <p:nvPr/>
        </p:nvSpPr>
        <p:spPr>
          <a:xfrm>
            <a:off x="793790" y="6660713"/>
            <a:ext cx="362903" cy="362903"/>
          </a:xfrm>
          <a:prstGeom prst="roundRect">
            <a:avLst>
              <a:gd name="adj" fmla="val 25194296"/>
            </a:avLst>
          </a:prstGeom>
          <a:noFill/>
          <a:ln w="7620">
            <a:solidFill>
              <a:srgbClr val="FFFFFF"/>
            </a:solidFill>
            <a:prstDash val="solid"/>
          </a:ln>
        </p:spPr>
        <p:txBody>
          <a:bodyPr/>
          <a:lstStyle/>
          <a:p>
            <a:endParaRPr lang="en-CA"/>
          </a:p>
        </p:txBody>
      </p:sp>
      <p:sp>
        <p:nvSpPr>
          <p:cNvPr id="16" name="TextBox 15">
            <a:extLst>
              <a:ext uri="{FF2B5EF4-FFF2-40B4-BE49-F238E27FC236}">
                <a16:creationId xmlns:a16="http://schemas.microsoft.com/office/drawing/2014/main" id="{05AB4E00-276A-C547-9C8D-AAA95A5393FE}"/>
              </a:ext>
            </a:extLst>
          </p:cNvPr>
          <p:cNvSpPr txBox="1"/>
          <p:nvPr/>
        </p:nvSpPr>
        <p:spPr>
          <a:xfrm>
            <a:off x="1156693" y="3993266"/>
            <a:ext cx="4190811" cy="2862322"/>
          </a:xfrm>
          <a:prstGeom prst="rect">
            <a:avLst/>
          </a:prstGeom>
          <a:noFill/>
        </p:spPr>
        <p:txBody>
          <a:bodyPr wrap="square" rtlCol="0">
            <a:spAutoFit/>
          </a:bodyPr>
          <a:lstStyle/>
          <a:p>
            <a:r>
              <a:rPr lang="en-IN" sz="1800" spc="-175" dirty="0">
                <a:solidFill>
                  <a:srgbClr val="F2E782"/>
                </a:solidFill>
                <a:latin typeface="Trebuchet MS"/>
                <a:cs typeface="Trebuchet MS"/>
              </a:rPr>
              <a:t>Daljeet</a:t>
            </a:r>
            <a:r>
              <a:rPr lang="en-IN" sz="1800" spc="-95" dirty="0">
                <a:solidFill>
                  <a:srgbClr val="F2E782"/>
                </a:solidFill>
                <a:latin typeface="Trebuchet MS"/>
                <a:cs typeface="Trebuchet MS"/>
              </a:rPr>
              <a:t> </a:t>
            </a:r>
            <a:r>
              <a:rPr lang="en-IN" sz="1800" spc="-20" dirty="0">
                <a:solidFill>
                  <a:srgbClr val="F2E782"/>
                </a:solidFill>
                <a:latin typeface="Trebuchet MS"/>
                <a:cs typeface="Trebuchet MS"/>
              </a:rPr>
              <a:t>Kaur</a:t>
            </a:r>
            <a:r>
              <a:rPr lang="en-IN" sz="1800" spc="-120" dirty="0">
                <a:solidFill>
                  <a:srgbClr val="F2E782"/>
                </a:solidFill>
                <a:latin typeface="Trebuchet MS"/>
                <a:cs typeface="Trebuchet MS"/>
              </a:rPr>
              <a:t> </a:t>
            </a:r>
            <a:r>
              <a:rPr lang="en-IN" sz="1800" spc="85" dirty="0">
                <a:solidFill>
                  <a:srgbClr val="F2E782"/>
                </a:solidFill>
                <a:latin typeface="Trebuchet MS"/>
                <a:cs typeface="Trebuchet MS"/>
              </a:rPr>
              <a:t>-</a:t>
            </a:r>
            <a:r>
              <a:rPr lang="en-IN" sz="1800" spc="-105" dirty="0">
                <a:solidFill>
                  <a:srgbClr val="F2E782"/>
                </a:solidFill>
                <a:latin typeface="Trebuchet MS"/>
                <a:cs typeface="Trebuchet MS"/>
              </a:rPr>
              <a:t> </a:t>
            </a:r>
            <a:r>
              <a:rPr lang="en-IN" sz="1800" spc="-10" dirty="0">
                <a:solidFill>
                  <a:srgbClr val="F2E782"/>
                </a:solidFill>
                <a:latin typeface="Trebuchet MS"/>
                <a:cs typeface="Trebuchet MS"/>
              </a:rPr>
              <a:t>C0892746</a:t>
            </a:r>
            <a:r>
              <a:rPr lang="en-IN" sz="1800" spc="525" dirty="0">
                <a:solidFill>
                  <a:srgbClr val="F2E782"/>
                </a:solidFill>
                <a:latin typeface="Trebuchet MS"/>
                <a:cs typeface="Trebuchet MS"/>
              </a:rPr>
              <a:t> </a:t>
            </a:r>
          </a:p>
          <a:p>
            <a:r>
              <a:rPr lang="en-IN" sz="1800" spc="-65" dirty="0">
                <a:solidFill>
                  <a:srgbClr val="F2E782"/>
                </a:solidFill>
                <a:latin typeface="Trebuchet MS"/>
                <a:cs typeface="Trebuchet MS"/>
              </a:rPr>
              <a:t>Parth</a:t>
            </a:r>
            <a:r>
              <a:rPr lang="en-IN" sz="1800" spc="-70" dirty="0">
                <a:solidFill>
                  <a:srgbClr val="F2E782"/>
                </a:solidFill>
                <a:latin typeface="Trebuchet MS"/>
                <a:cs typeface="Trebuchet MS"/>
              </a:rPr>
              <a:t> </a:t>
            </a:r>
            <a:r>
              <a:rPr lang="en-IN" sz="1800" spc="-90" dirty="0" err="1">
                <a:solidFill>
                  <a:srgbClr val="F2E782"/>
                </a:solidFill>
                <a:latin typeface="Trebuchet MS"/>
                <a:cs typeface="Trebuchet MS"/>
              </a:rPr>
              <a:t>Lanukia</a:t>
            </a:r>
            <a:r>
              <a:rPr lang="en-IN" sz="1800" spc="-65" dirty="0">
                <a:solidFill>
                  <a:srgbClr val="F2E782"/>
                </a:solidFill>
                <a:latin typeface="Trebuchet MS"/>
                <a:cs typeface="Trebuchet MS"/>
              </a:rPr>
              <a:t> </a:t>
            </a:r>
            <a:r>
              <a:rPr lang="en-IN" sz="1800" spc="85" dirty="0">
                <a:solidFill>
                  <a:srgbClr val="F2E782"/>
                </a:solidFill>
                <a:latin typeface="Trebuchet MS"/>
                <a:cs typeface="Trebuchet MS"/>
              </a:rPr>
              <a:t>-</a:t>
            </a:r>
            <a:r>
              <a:rPr lang="en-IN" sz="1800" spc="-65" dirty="0">
                <a:solidFill>
                  <a:srgbClr val="F2E782"/>
                </a:solidFill>
                <a:latin typeface="Trebuchet MS"/>
                <a:cs typeface="Trebuchet MS"/>
              </a:rPr>
              <a:t> </a:t>
            </a:r>
            <a:r>
              <a:rPr lang="en-IN" sz="1800" spc="-10" dirty="0">
                <a:solidFill>
                  <a:srgbClr val="F2E782"/>
                </a:solidFill>
                <a:latin typeface="Trebuchet MS"/>
                <a:cs typeface="Trebuchet MS"/>
              </a:rPr>
              <a:t>C0895943 </a:t>
            </a:r>
          </a:p>
          <a:p>
            <a:r>
              <a:rPr lang="en-IN" sz="1800" spc="-10" dirty="0">
                <a:solidFill>
                  <a:srgbClr val="F2E782"/>
                </a:solidFill>
                <a:latin typeface="Trebuchet MS"/>
                <a:cs typeface="Trebuchet MS"/>
              </a:rPr>
              <a:t>Mohammed</a:t>
            </a:r>
            <a:r>
              <a:rPr lang="en-IN" sz="1800" spc="-110" dirty="0">
                <a:solidFill>
                  <a:srgbClr val="F2E782"/>
                </a:solidFill>
                <a:latin typeface="Trebuchet MS"/>
                <a:cs typeface="Trebuchet MS"/>
              </a:rPr>
              <a:t> </a:t>
            </a:r>
            <a:r>
              <a:rPr lang="en-IN" sz="1800" spc="-35" dirty="0" err="1">
                <a:solidFill>
                  <a:srgbClr val="F2E782"/>
                </a:solidFill>
                <a:latin typeface="Trebuchet MS"/>
                <a:cs typeface="Trebuchet MS"/>
              </a:rPr>
              <a:t>Moin</a:t>
            </a:r>
            <a:r>
              <a:rPr lang="en-IN" sz="1800" spc="-105" dirty="0">
                <a:solidFill>
                  <a:srgbClr val="F2E782"/>
                </a:solidFill>
                <a:latin typeface="Trebuchet MS"/>
                <a:cs typeface="Trebuchet MS"/>
              </a:rPr>
              <a:t> </a:t>
            </a:r>
            <a:r>
              <a:rPr lang="en-IN" sz="1800" spc="85" dirty="0">
                <a:solidFill>
                  <a:srgbClr val="F2E782"/>
                </a:solidFill>
                <a:latin typeface="Trebuchet MS"/>
                <a:cs typeface="Trebuchet MS"/>
              </a:rPr>
              <a:t>-</a:t>
            </a:r>
            <a:r>
              <a:rPr lang="en-IN" sz="1800" spc="-105" dirty="0">
                <a:solidFill>
                  <a:srgbClr val="F2E782"/>
                </a:solidFill>
                <a:latin typeface="Trebuchet MS"/>
                <a:cs typeface="Trebuchet MS"/>
              </a:rPr>
              <a:t> </a:t>
            </a:r>
            <a:r>
              <a:rPr lang="en-IN" sz="1800" spc="-10" dirty="0">
                <a:solidFill>
                  <a:srgbClr val="F2E782"/>
                </a:solidFill>
                <a:latin typeface="Trebuchet MS"/>
                <a:cs typeface="Trebuchet MS"/>
              </a:rPr>
              <a:t>C0893375 </a:t>
            </a:r>
          </a:p>
          <a:p>
            <a:r>
              <a:rPr lang="en-IN" sz="1800" spc="-65" dirty="0">
                <a:solidFill>
                  <a:srgbClr val="F2E782"/>
                </a:solidFill>
                <a:latin typeface="Trebuchet MS"/>
                <a:cs typeface="Trebuchet MS"/>
              </a:rPr>
              <a:t>Arshpreet</a:t>
            </a:r>
            <a:r>
              <a:rPr lang="en-IN" sz="1800" spc="-95" dirty="0">
                <a:solidFill>
                  <a:srgbClr val="F2E782"/>
                </a:solidFill>
                <a:latin typeface="Trebuchet MS"/>
                <a:cs typeface="Trebuchet MS"/>
              </a:rPr>
              <a:t> </a:t>
            </a:r>
            <a:r>
              <a:rPr lang="en-IN" sz="1800" dirty="0">
                <a:solidFill>
                  <a:srgbClr val="F2E782"/>
                </a:solidFill>
                <a:latin typeface="Trebuchet MS"/>
                <a:cs typeface="Trebuchet MS"/>
              </a:rPr>
              <a:t>Singh</a:t>
            </a:r>
            <a:r>
              <a:rPr lang="en-IN" sz="1800" spc="-105" dirty="0">
                <a:solidFill>
                  <a:srgbClr val="F2E782"/>
                </a:solidFill>
                <a:latin typeface="Trebuchet MS"/>
                <a:cs typeface="Trebuchet MS"/>
              </a:rPr>
              <a:t> </a:t>
            </a:r>
            <a:r>
              <a:rPr lang="en-IN" sz="1800" spc="85" dirty="0">
                <a:solidFill>
                  <a:srgbClr val="F2E782"/>
                </a:solidFill>
                <a:latin typeface="Trebuchet MS"/>
                <a:cs typeface="Trebuchet MS"/>
              </a:rPr>
              <a:t>-</a:t>
            </a:r>
            <a:r>
              <a:rPr lang="en-IN" sz="1800" spc="-95" dirty="0">
                <a:solidFill>
                  <a:srgbClr val="F2E782"/>
                </a:solidFill>
                <a:latin typeface="Trebuchet MS"/>
                <a:cs typeface="Trebuchet MS"/>
              </a:rPr>
              <a:t> </a:t>
            </a:r>
            <a:r>
              <a:rPr lang="en-IN" sz="1800" spc="-10" dirty="0">
                <a:solidFill>
                  <a:srgbClr val="F2E782"/>
                </a:solidFill>
                <a:latin typeface="Trebuchet MS"/>
                <a:cs typeface="Trebuchet MS"/>
              </a:rPr>
              <a:t>C0908137 </a:t>
            </a:r>
          </a:p>
          <a:p>
            <a:r>
              <a:rPr lang="en-IN" sz="1800" spc="-35" dirty="0">
                <a:solidFill>
                  <a:srgbClr val="F2E782"/>
                </a:solidFill>
                <a:latin typeface="Trebuchet MS"/>
                <a:cs typeface="Trebuchet MS"/>
              </a:rPr>
              <a:t>Aruna</a:t>
            </a:r>
            <a:r>
              <a:rPr lang="en-IN" sz="1800" spc="-114" dirty="0">
                <a:solidFill>
                  <a:srgbClr val="F2E782"/>
                </a:solidFill>
                <a:latin typeface="Trebuchet MS"/>
                <a:cs typeface="Trebuchet MS"/>
              </a:rPr>
              <a:t> </a:t>
            </a:r>
            <a:r>
              <a:rPr lang="en-IN" sz="1800" spc="-25" dirty="0">
                <a:solidFill>
                  <a:srgbClr val="F2E782"/>
                </a:solidFill>
                <a:latin typeface="Trebuchet MS"/>
                <a:cs typeface="Trebuchet MS"/>
              </a:rPr>
              <a:t>Gurung</a:t>
            </a:r>
            <a:r>
              <a:rPr lang="en-IN" sz="1800" spc="-114" dirty="0">
                <a:solidFill>
                  <a:srgbClr val="F2E782"/>
                </a:solidFill>
                <a:latin typeface="Trebuchet MS"/>
                <a:cs typeface="Trebuchet MS"/>
              </a:rPr>
              <a:t> </a:t>
            </a:r>
            <a:r>
              <a:rPr lang="en-IN" sz="1800" spc="85" dirty="0">
                <a:solidFill>
                  <a:srgbClr val="F2E782"/>
                </a:solidFill>
                <a:latin typeface="Trebuchet MS"/>
                <a:cs typeface="Trebuchet MS"/>
              </a:rPr>
              <a:t>-</a:t>
            </a:r>
            <a:r>
              <a:rPr lang="en-IN" sz="1800" spc="-110" dirty="0">
                <a:solidFill>
                  <a:srgbClr val="F2E782"/>
                </a:solidFill>
                <a:latin typeface="Trebuchet MS"/>
                <a:cs typeface="Trebuchet MS"/>
              </a:rPr>
              <a:t> </a:t>
            </a:r>
            <a:r>
              <a:rPr lang="en-IN" sz="1800" spc="-10" dirty="0">
                <a:solidFill>
                  <a:srgbClr val="F2E782"/>
                </a:solidFill>
                <a:latin typeface="Trebuchet MS"/>
                <a:cs typeface="Trebuchet MS"/>
              </a:rPr>
              <a:t>C0896129 </a:t>
            </a:r>
          </a:p>
          <a:p>
            <a:r>
              <a:rPr lang="en-IN" sz="1800" spc="-50" dirty="0">
                <a:solidFill>
                  <a:srgbClr val="F2E782"/>
                </a:solidFill>
                <a:latin typeface="Trebuchet MS"/>
                <a:cs typeface="Trebuchet MS"/>
              </a:rPr>
              <a:t>Yash</a:t>
            </a:r>
            <a:r>
              <a:rPr lang="en-IN" sz="1800" spc="-60" dirty="0">
                <a:solidFill>
                  <a:srgbClr val="F2E782"/>
                </a:solidFill>
                <a:latin typeface="Trebuchet MS"/>
                <a:cs typeface="Trebuchet MS"/>
              </a:rPr>
              <a:t> </a:t>
            </a:r>
            <a:r>
              <a:rPr lang="en-IN" sz="1800" dirty="0">
                <a:solidFill>
                  <a:srgbClr val="F2E782"/>
                </a:solidFill>
                <a:latin typeface="Trebuchet MS"/>
                <a:cs typeface="Trebuchet MS"/>
              </a:rPr>
              <a:t>Sahu</a:t>
            </a:r>
            <a:r>
              <a:rPr lang="en-IN" sz="1800" spc="-60" dirty="0">
                <a:solidFill>
                  <a:srgbClr val="F2E782"/>
                </a:solidFill>
                <a:latin typeface="Trebuchet MS"/>
                <a:cs typeface="Trebuchet MS"/>
              </a:rPr>
              <a:t> </a:t>
            </a:r>
            <a:r>
              <a:rPr lang="en-IN" sz="1800" spc="85" dirty="0">
                <a:solidFill>
                  <a:srgbClr val="F2E782"/>
                </a:solidFill>
                <a:latin typeface="Trebuchet MS"/>
                <a:cs typeface="Trebuchet MS"/>
              </a:rPr>
              <a:t>-</a:t>
            </a:r>
            <a:r>
              <a:rPr lang="en-IN" sz="1800" spc="-60" dirty="0">
                <a:solidFill>
                  <a:srgbClr val="F2E782"/>
                </a:solidFill>
                <a:latin typeface="Trebuchet MS"/>
                <a:cs typeface="Trebuchet MS"/>
              </a:rPr>
              <a:t> </a:t>
            </a:r>
            <a:r>
              <a:rPr lang="en-IN" sz="1800" spc="-10" dirty="0">
                <a:solidFill>
                  <a:srgbClr val="F2E782"/>
                </a:solidFill>
                <a:latin typeface="Trebuchet MS"/>
                <a:cs typeface="Trebuchet MS"/>
              </a:rPr>
              <a:t>C0895287</a:t>
            </a:r>
          </a:p>
          <a:p>
            <a:r>
              <a:rPr lang="en-IN" sz="1800" dirty="0">
                <a:solidFill>
                  <a:srgbClr val="F2E782"/>
                </a:solidFill>
                <a:latin typeface="Trebuchet MS"/>
                <a:cs typeface="Trebuchet MS"/>
              </a:rPr>
              <a:t>Chibuike </a:t>
            </a:r>
            <a:r>
              <a:rPr lang="en-IN" sz="1800" dirty="0" err="1">
                <a:solidFill>
                  <a:srgbClr val="F2E782"/>
                </a:solidFill>
                <a:latin typeface="Trebuchet MS"/>
                <a:cs typeface="Trebuchet MS"/>
              </a:rPr>
              <a:t>Okoroama</a:t>
            </a:r>
            <a:r>
              <a:rPr lang="en-IN" sz="1800" dirty="0">
                <a:solidFill>
                  <a:srgbClr val="F2E782"/>
                </a:solidFill>
                <a:latin typeface="Trebuchet MS"/>
                <a:cs typeface="Trebuchet MS"/>
              </a:rPr>
              <a:t> - C0892150</a:t>
            </a:r>
          </a:p>
          <a:p>
            <a:r>
              <a:rPr lang="en-IN" sz="1800" dirty="0">
                <a:solidFill>
                  <a:srgbClr val="F2E782"/>
                </a:solidFill>
                <a:latin typeface="Trebuchet MS"/>
                <a:cs typeface="Trebuchet MS"/>
              </a:rPr>
              <a:t>Jumoke </a:t>
            </a:r>
            <a:r>
              <a:rPr lang="en-IN" sz="1800" dirty="0" err="1">
                <a:solidFill>
                  <a:srgbClr val="F2E782"/>
                </a:solidFill>
                <a:latin typeface="Trebuchet MS"/>
                <a:cs typeface="Trebuchet MS"/>
              </a:rPr>
              <a:t>Kadijat</a:t>
            </a:r>
            <a:r>
              <a:rPr lang="en-IN" sz="1800" dirty="0">
                <a:solidFill>
                  <a:srgbClr val="F2E782"/>
                </a:solidFill>
                <a:latin typeface="Trebuchet MS"/>
                <a:cs typeface="Trebuchet MS"/>
              </a:rPr>
              <a:t> </a:t>
            </a:r>
            <a:r>
              <a:rPr lang="en-IN" sz="1800" dirty="0" err="1">
                <a:solidFill>
                  <a:srgbClr val="F2E782"/>
                </a:solidFill>
                <a:latin typeface="Trebuchet MS"/>
                <a:cs typeface="Trebuchet MS"/>
              </a:rPr>
              <a:t>Yekeen</a:t>
            </a:r>
            <a:r>
              <a:rPr lang="en-IN" sz="1800" dirty="0">
                <a:solidFill>
                  <a:srgbClr val="F2E782"/>
                </a:solidFill>
                <a:latin typeface="Trebuchet MS"/>
                <a:cs typeface="Trebuchet MS"/>
              </a:rPr>
              <a:t> - C0900481</a:t>
            </a:r>
          </a:p>
          <a:p>
            <a:r>
              <a:rPr lang="en-IN" sz="1800" dirty="0" err="1">
                <a:solidFill>
                  <a:srgbClr val="F2E782"/>
                </a:solidFill>
                <a:latin typeface="Trebuchet MS"/>
                <a:cs typeface="Trebuchet MS"/>
              </a:rPr>
              <a:t>Modupeola</a:t>
            </a:r>
            <a:r>
              <a:rPr lang="en-IN" sz="1800" dirty="0">
                <a:solidFill>
                  <a:srgbClr val="F2E782"/>
                </a:solidFill>
                <a:latin typeface="Trebuchet MS"/>
                <a:cs typeface="Trebuchet MS"/>
              </a:rPr>
              <a:t> </a:t>
            </a:r>
            <a:r>
              <a:rPr lang="en-IN" sz="1800" dirty="0" err="1">
                <a:solidFill>
                  <a:srgbClr val="F2E782"/>
                </a:solidFill>
                <a:latin typeface="Trebuchet MS"/>
                <a:cs typeface="Trebuchet MS"/>
              </a:rPr>
              <a:t>Oyatokun</a:t>
            </a:r>
            <a:r>
              <a:rPr lang="en-IN" sz="1800" dirty="0">
                <a:solidFill>
                  <a:srgbClr val="F2E782"/>
                </a:solidFill>
                <a:latin typeface="Trebuchet MS"/>
                <a:cs typeface="Trebuchet MS"/>
              </a:rPr>
              <a:t> - C0895705</a:t>
            </a:r>
          </a:p>
          <a:p>
            <a:endParaRPr lang="en-IN" dirty="0">
              <a:solidFill>
                <a:srgbClr val="F2E782"/>
              </a:solidFill>
            </a:endParaRPr>
          </a:p>
        </p:txBody>
      </p:sp>
      <p:sp>
        <p:nvSpPr>
          <p:cNvPr id="17" name="TextBox 16">
            <a:extLst>
              <a:ext uri="{FF2B5EF4-FFF2-40B4-BE49-F238E27FC236}">
                <a16:creationId xmlns:a16="http://schemas.microsoft.com/office/drawing/2014/main" id="{C450CF0E-9A9C-9432-BC3F-605EEEE874F9}"/>
              </a:ext>
            </a:extLst>
          </p:cNvPr>
          <p:cNvSpPr txBox="1"/>
          <p:nvPr/>
        </p:nvSpPr>
        <p:spPr>
          <a:xfrm>
            <a:off x="1274872" y="6711424"/>
            <a:ext cx="2766349" cy="369332"/>
          </a:xfrm>
          <a:prstGeom prst="rect">
            <a:avLst/>
          </a:prstGeom>
          <a:noFill/>
        </p:spPr>
        <p:txBody>
          <a:bodyPr wrap="square" rtlCol="0">
            <a:spAutoFit/>
          </a:bodyPr>
          <a:lstStyle/>
          <a:p>
            <a:r>
              <a:rPr lang="en-IN" dirty="0">
                <a:solidFill>
                  <a:srgbClr val="F2E782"/>
                </a:solidFill>
              </a:rPr>
              <a:t>Group: 5</a:t>
            </a:r>
          </a:p>
        </p:txBody>
      </p:sp>
      <p:sp>
        <p:nvSpPr>
          <p:cNvPr id="4" name="TextBox 3">
            <a:extLst>
              <a:ext uri="{FF2B5EF4-FFF2-40B4-BE49-F238E27FC236}">
                <a16:creationId xmlns:a16="http://schemas.microsoft.com/office/drawing/2014/main" id="{68F3D7AC-DB4B-6636-348C-2A25C12E5516}"/>
              </a:ext>
            </a:extLst>
          </p:cNvPr>
          <p:cNvSpPr txBox="1"/>
          <p:nvPr/>
        </p:nvSpPr>
        <p:spPr>
          <a:xfrm>
            <a:off x="8898500" y="6203990"/>
            <a:ext cx="5914663" cy="369332"/>
          </a:xfrm>
          <a:prstGeom prst="rect">
            <a:avLst/>
          </a:prstGeom>
          <a:noFill/>
        </p:spPr>
        <p:txBody>
          <a:bodyPr wrap="square" rtlCol="0">
            <a:spAutoFit/>
          </a:bodyPr>
          <a:lstStyle/>
          <a:p>
            <a:r>
              <a:rPr lang="en-US" dirty="0">
                <a:solidFill>
                  <a:srgbClr val="F2E782"/>
                </a:solidFill>
              </a:rPr>
              <a:t>Submitted to: Bhavik Gandhi</a:t>
            </a:r>
            <a:endParaRPr lang="en-IN" dirty="0">
              <a:solidFill>
                <a:srgbClr val="F2E782"/>
              </a:solidFill>
            </a:endParaRPr>
          </a:p>
        </p:txBody>
      </p:sp>
    </p:spTree>
    <p:extLst>
      <p:ext uri="{BB962C8B-B14F-4D97-AF65-F5344CB8AC3E}">
        <p14:creationId xmlns:p14="http://schemas.microsoft.com/office/powerpoint/2010/main" val="283031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DBA68-7B2E-EB64-D6A7-7D7247FA122B}"/>
              </a:ext>
            </a:extLst>
          </p:cNvPr>
          <p:cNvSpPr>
            <a:spLocks noGrp="1"/>
          </p:cNvSpPr>
          <p:nvPr>
            <p:ph type="title"/>
          </p:nvPr>
        </p:nvSpPr>
        <p:spPr/>
        <p:txBody>
          <a:bodyPr/>
          <a:lstStyle/>
          <a:p>
            <a:r>
              <a:rPr lang="en-IN" dirty="0"/>
              <a:t>.</a:t>
            </a:r>
          </a:p>
        </p:txBody>
      </p:sp>
      <p:sp>
        <p:nvSpPr>
          <p:cNvPr id="3" name="Content Placeholder 2">
            <a:extLst>
              <a:ext uri="{FF2B5EF4-FFF2-40B4-BE49-F238E27FC236}">
                <a16:creationId xmlns:a16="http://schemas.microsoft.com/office/drawing/2014/main" id="{C99D76C9-CDE8-063C-1406-10525486936F}"/>
              </a:ext>
            </a:extLst>
          </p:cNvPr>
          <p:cNvSpPr>
            <a:spLocks noGrp="1"/>
          </p:cNvSpPr>
          <p:nvPr>
            <p:ph idx="1"/>
          </p:nvPr>
        </p:nvSpPr>
        <p:spPr/>
        <p:txBody>
          <a:bodyPr/>
          <a:lstStyle/>
          <a:p>
            <a:pPr marL="0" indent="0">
              <a:buNone/>
            </a:pPr>
            <a:endParaRPr lang="en-IN" dirty="0"/>
          </a:p>
        </p:txBody>
      </p:sp>
      <p:sp>
        <p:nvSpPr>
          <p:cNvPr id="5" name="TextBox 4">
            <a:extLst>
              <a:ext uri="{FF2B5EF4-FFF2-40B4-BE49-F238E27FC236}">
                <a16:creationId xmlns:a16="http://schemas.microsoft.com/office/drawing/2014/main" id="{3EBE1B50-8559-8015-80A3-F322700B7256}"/>
              </a:ext>
            </a:extLst>
          </p:cNvPr>
          <p:cNvSpPr txBox="1"/>
          <p:nvPr/>
        </p:nvSpPr>
        <p:spPr>
          <a:xfrm>
            <a:off x="7989570" y="740780"/>
            <a:ext cx="3887251" cy="1988237"/>
          </a:xfrm>
          <a:prstGeom prst="rect">
            <a:avLst/>
          </a:prstGeom>
          <a:noFill/>
        </p:spPr>
        <p:txBody>
          <a:bodyPr wrap="square" rtlCol="0">
            <a:spAutoFit/>
          </a:bodyPr>
          <a:lstStyle/>
          <a:p>
            <a:r>
              <a:rPr lang="en-IN" sz="6160" b="1" dirty="0">
                <a:solidFill>
                  <a:srgbClr val="F2E782"/>
                </a:solidFill>
              </a:rPr>
              <a:t>OUR CHATBOT</a:t>
            </a:r>
          </a:p>
        </p:txBody>
      </p:sp>
      <p:pic>
        <p:nvPicPr>
          <p:cNvPr id="6" name="Picture 5" descr="A black rectangular device with a blue screen">
            <a:extLst>
              <a:ext uri="{FF2B5EF4-FFF2-40B4-BE49-F238E27FC236}">
                <a16:creationId xmlns:a16="http://schemas.microsoft.com/office/drawing/2014/main" id="{F070B3D6-D234-8E66-4118-7B5C3A863220}"/>
              </a:ext>
            </a:extLst>
          </p:cNvPr>
          <p:cNvPicPr>
            <a:picLocks noChangeAspect="1"/>
          </p:cNvPicPr>
          <p:nvPr/>
        </p:nvPicPr>
        <p:blipFill>
          <a:blip r:embed="rId2"/>
          <a:stretch>
            <a:fillRect/>
          </a:stretch>
        </p:blipFill>
        <p:spPr>
          <a:xfrm>
            <a:off x="1" y="0"/>
            <a:ext cx="6665176" cy="8229600"/>
          </a:xfrm>
          <a:prstGeom prst="rect">
            <a:avLst/>
          </a:prstGeom>
        </p:spPr>
      </p:pic>
      <p:sp>
        <p:nvSpPr>
          <p:cNvPr id="7" name="TextBox 6">
            <a:extLst>
              <a:ext uri="{FF2B5EF4-FFF2-40B4-BE49-F238E27FC236}">
                <a16:creationId xmlns:a16="http://schemas.microsoft.com/office/drawing/2014/main" id="{83D9FEAA-912D-F428-CD4C-935F86CC6A62}"/>
              </a:ext>
            </a:extLst>
          </p:cNvPr>
          <p:cNvSpPr txBox="1"/>
          <p:nvPr/>
        </p:nvSpPr>
        <p:spPr>
          <a:xfrm>
            <a:off x="7989570" y="3051810"/>
            <a:ext cx="5337810" cy="3970318"/>
          </a:xfrm>
          <a:prstGeom prst="rect">
            <a:avLst/>
          </a:prstGeom>
          <a:noFill/>
        </p:spPr>
        <p:txBody>
          <a:bodyPr wrap="square" rtlCol="0">
            <a:spAutoFit/>
          </a:bodyPr>
          <a:lstStyle/>
          <a:p>
            <a:r>
              <a:rPr lang="en-US" kern="1200" dirty="0">
                <a:solidFill>
                  <a:schemeClr val="bg1"/>
                </a:solidFill>
                <a:ea typeface="+mn-ea"/>
                <a:cs typeface="+mn-cs"/>
              </a:rPr>
              <a:t>The RAG Chatbot is an advanced retrieval-augmented generation system that uses a combination of FAISS (Facebook AI Similarity Search) for efficient search and GPT-3.5 for dynamic response generation. It leverages a large corpus of text, like an Ubuntu manual, to retrieve the most relevant information based on a user’s query and then generate accurate, context-aware answers. The chatbot intelligently selects and combines retrieved chunks to form comprehensive responses, ensuring users receive detailed, relevant support. Designed for technical assistance, it excels in providing solutions by blending traditional retrieval methods with modern AI language modeling techniques</a:t>
            </a:r>
            <a:endParaRPr lang="en-IN" dirty="0">
              <a:solidFill>
                <a:schemeClr val="bg1"/>
              </a:solidFill>
            </a:endParaRPr>
          </a:p>
        </p:txBody>
      </p:sp>
    </p:spTree>
    <p:extLst>
      <p:ext uri="{BB962C8B-B14F-4D97-AF65-F5344CB8AC3E}">
        <p14:creationId xmlns:p14="http://schemas.microsoft.com/office/powerpoint/2010/main" val="1743508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8731-0F4E-78F3-5B11-4D369DA5381D}"/>
              </a:ext>
            </a:extLst>
          </p:cNvPr>
          <p:cNvSpPr>
            <a:spLocks noGrp="1"/>
          </p:cNvSpPr>
          <p:nvPr>
            <p:ph type="title"/>
          </p:nvPr>
        </p:nvSpPr>
        <p:spPr/>
        <p:txBody>
          <a:bodyPr/>
          <a:lstStyle/>
          <a:p>
            <a:r>
              <a:rPr lang="en-IN" dirty="0"/>
              <a:t>.</a:t>
            </a:r>
            <a:br>
              <a:rPr lang="en-IN" dirty="0"/>
            </a:br>
            <a:endParaRPr lang="en-IN" dirty="0"/>
          </a:p>
        </p:txBody>
      </p:sp>
      <p:sp>
        <p:nvSpPr>
          <p:cNvPr id="3" name="Content Placeholder 2">
            <a:extLst>
              <a:ext uri="{FF2B5EF4-FFF2-40B4-BE49-F238E27FC236}">
                <a16:creationId xmlns:a16="http://schemas.microsoft.com/office/drawing/2014/main" id="{8A8BA990-3FC9-4C73-5B2A-7E1D5EFA6F88}"/>
              </a:ext>
            </a:extLst>
          </p:cNvPr>
          <p:cNvSpPr>
            <a:spLocks noGrp="1"/>
          </p:cNvSpPr>
          <p:nvPr>
            <p:ph idx="1"/>
          </p:nvPr>
        </p:nvSpPr>
        <p:spPr>
          <a:solidFill>
            <a:schemeClr val="bg1"/>
          </a:solidFill>
        </p:spPr>
        <p:txBody>
          <a:bodyPr/>
          <a:lstStyle/>
          <a:p>
            <a:pPr marL="0" indent="0">
              <a:buNone/>
            </a:pPr>
            <a:r>
              <a:rPr lang="en-IN" dirty="0"/>
              <a:t>.</a:t>
            </a:r>
          </a:p>
          <a:p>
            <a:pPr marL="0" indent="0">
              <a:buNone/>
            </a:pPr>
            <a:endParaRPr lang="en-IN" dirty="0"/>
          </a:p>
        </p:txBody>
      </p:sp>
      <p:sp>
        <p:nvSpPr>
          <p:cNvPr id="4" name="TextBox 3">
            <a:extLst>
              <a:ext uri="{FF2B5EF4-FFF2-40B4-BE49-F238E27FC236}">
                <a16:creationId xmlns:a16="http://schemas.microsoft.com/office/drawing/2014/main" id="{78F92A34-BE1A-3992-15E8-147D6A5E75FA}"/>
              </a:ext>
            </a:extLst>
          </p:cNvPr>
          <p:cNvSpPr txBox="1"/>
          <p:nvPr/>
        </p:nvSpPr>
        <p:spPr>
          <a:xfrm>
            <a:off x="3733800" y="838200"/>
            <a:ext cx="8580120" cy="1040285"/>
          </a:xfrm>
          <a:prstGeom prst="rect">
            <a:avLst/>
          </a:prstGeom>
          <a:noFill/>
        </p:spPr>
        <p:txBody>
          <a:bodyPr wrap="square" rtlCol="0">
            <a:spAutoFit/>
          </a:bodyPr>
          <a:lstStyle/>
          <a:p>
            <a:r>
              <a:rPr lang="en-US" sz="6160" b="1" dirty="0">
                <a:solidFill>
                  <a:srgbClr val="F2E782"/>
                </a:solidFill>
              </a:rPr>
              <a:t>EVALUATION METRIC</a:t>
            </a:r>
            <a:endParaRPr lang="en-IN" sz="6160" b="1" dirty="0">
              <a:solidFill>
                <a:srgbClr val="F2E782"/>
              </a:solidFill>
            </a:endParaRPr>
          </a:p>
        </p:txBody>
      </p:sp>
      <p:sp>
        <p:nvSpPr>
          <p:cNvPr id="8" name="TextBox 7">
            <a:extLst>
              <a:ext uri="{FF2B5EF4-FFF2-40B4-BE49-F238E27FC236}">
                <a16:creationId xmlns:a16="http://schemas.microsoft.com/office/drawing/2014/main" id="{10084EFC-CF60-91CA-1FEC-7CAF9DF29DC1}"/>
              </a:ext>
            </a:extLst>
          </p:cNvPr>
          <p:cNvSpPr txBox="1"/>
          <p:nvPr/>
        </p:nvSpPr>
        <p:spPr>
          <a:xfrm>
            <a:off x="1341120" y="2057400"/>
            <a:ext cx="12085320" cy="7478970"/>
          </a:xfrm>
          <a:prstGeom prst="rect">
            <a:avLst/>
          </a:prstGeom>
          <a:noFill/>
        </p:spPr>
        <p:txBody>
          <a:bodyPr wrap="square" rtlCol="0">
            <a:spAutoFit/>
          </a:bodyPr>
          <a:lstStyle/>
          <a:p>
            <a:pPr algn="just" eaLnBrk="0" fontAlgn="base" hangingPunct="0">
              <a:spcBef>
                <a:spcPct val="0"/>
              </a:spcBef>
              <a:spcAft>
                <a:spcPct val="0"/>
              </a:spcAft>
            </a:pPr>
            <a:r>
              <a:rPr lang="en-US" sz="2400" dirty="0">
                <a:solidFill>
                  <a:schemeClr val="bg1"/>
                </a:solidFill>
              </a:rPr>
              <a:t>Evaluating chatbot performance is essential to ensure responses are accurate, relevant, and fluent. This helps improve user satisfaction and aligns the bot's behavior with intended outcomes.</a:t>
            </a:r>
          </a:p>
          <a:p>
            <a:pPr algn="just" eaLnBrk="0" fontAlgn="base" hangingPunct="0">
              <a:spcBef>
                <a:spcPct val="0"/>
              </a:spcBef>
              <a:spcAft>
                <a:spcPct val="0"/>
              </a:spcAft>
            </a:pPr>
            <a:endParaRPr lang="en-US" sz="2400" dirty="0">
              <a:solidFill>
                <a:schemeClr val="bg1"/>
              </a:solidFill>
            </a:endParaRPr>
          </a:p>
          <a:p>
            <a:pPr algn="just" eaLnBrk="0" fontAlgn="base" hangingPunct="0">
              <a:spcBef>
                <a:spcPct val="0"/>
              </a:spcBef>
              <a:spcAft>
                <a:spcPct val="0"/>
              </a:spcAft>
            </a:pPr>
            <a:r>
              <a:rPr lang="en-US" sz="2400" b="1" dirty="0">
                <a:solidFill>
                  <a:schemeClr val="bg1"/>
                </a:solidFill>
              </a:rPr>
              <a:t>BERT Score</a:t>
            </a:r>
            <a:r>
              <a:rPr lang="en-US" sz="2400" dirty="0">
                <a:solidFill>
                  <a:schemeClr val="bg1"/>
                </a:solidFill>
              </a:rPr>
              <a:t>: Measures how semantically similar the bot’s responses are to the reference answers by comparing embeddings. This helps capture deeper meaning beyond word overlap.</a:t>
            </a:r>
          </a:p>
          <a:p>
            <a:pPr algn="just" eaLnBrk="0" fontAlgn="base" hangingPunct="0">
              <a:spcBef>
                <a:spcPct val="0"/>
              </a:spcBef>
              <a:spcAft>
                <a:spcPct val="0"/>
              </a:spcAft>
            </a:pPr>
            <a:endParaRPr lang="en-US" sz="2400" dirty="0">
              <a:solidFill>
                <a:schemeClr val="bg1"/>
              </a:solidFill>
            </a:endParaRPr>
          </a:p>
          <a:p>
            <a:pPr algn="just" eaLnBrk="0" fontAlgn="base" hangingPunct="0">
              <a:spcBef>
                <a:spcPct val="0"/>
              </a:spcBef>
              <a:spcAft>
                <a:spcPct val="0"/>
              </a:spcAft>
            </a:pPr>
            <a:r>
              <a:rPr lang="en-US" sz="2400" b="1" dirty="0">
                <a:solidFill>
                  <a:schemeClr val="bg1"/>
                </a:solidFill>
              </a:rPr>
              <a:t>Precision, Recall, F1-Score</a:t>
            </a:r>
            <a:r>
              <a:rPr lang="en-US" sz="2400" dirty="0">
                <a:solidFill>
                  <a:schemeClr val="bg1"/>
                </a:solidFill>
              </a:rPr>
              <a:t>: Metrics derived from the similarity of embeddings.</a:t>
            </a:r>
          </a:p>
          <a:p>
            <a:pPr algn="just" eaLnBrk="0" fontAlgn="base" hangingPunct="0">
              <a:spcBef>
                <a:spcPct val="0"/>
              </a:spcBef>
              <a:spcAft>
                <a:spcPct val="0"/>
              </a:spcAft>
            </a:pPr>
            <a:endParaRPr lang="en-US" sz="2400" dirty="0">
              <a:solidFill>
                <a:schemeClr val="bg1"/>
              </a:solidFill>
            </a:endParaRPr>
          </a:p>
          <a:p>
            <a:pPr algn="just" eaLnBrk="0" fontAlgn="base" hangingPunct="0">
              <a:spcBef>
                <a:spcPct val="0"/>
              </a:spcBef>
              <a:spcAft>
                <a:spcPct val="0"/>
              </a:spcAft>
            </a:pPr>
            <a:r>
              <a:rPr lang="en-US" sz="2400" b="1" dirty="0">
                <a:solidFill>
                  <a:schemeClr val="bg1"/>
                </a:solidFill>
              </a:rPr>
              <a:t>ROUGE-L</a:t>
            </a:r>
            <a:r>
              <a:rPr lang="en-US" sz="2400" dirty="0">
                <a:solidFill>
                  <a:schemeClr val="bg1"/>
                </a:solidFill>
              </a:rPr>
              <a:t>: Focuses on the longest common subsequence (LCS) between the bot’s response and the reference text. It highlights the quality of the content overlap, especially in longer sequences.</a:t>
            </a:r>
          </a:p>
          <a:p>
            <a:pPr algn="just" eaLnBrk="0" fontAlgn="base" hangingPunct="0">
              <a:spcBef>
                <a:spcPct val="0"/>
              </a:spcBef>
              <a:spcAft>
                <a:spcPct val="0"/>
              </a:spcAft>
            </a:pPr>
            <a:endParaRPr lang="en-US" sz="2400" dirty="0">
              <a:solidFill>
                <a:schemeClr val="bg1"/>
              </a:solidFill>
            </a:endParaRPr>
          </a:p>
          <a:p>
            <a:pPr algn="just" eaLnBrk="0" fontAlgn="base" hangingPunct="0">
              <a:spcBef>
                <a:spcPct val="0"/>
              </a:spcBef>
              <a:spcAft>
                <a:spcPct val="0"/>
              </a:spcAft>
            </a:pPr>
            <a:r>
              <a:rPr lang="en-US" sz="2400" b="1" dirty="0">
                <a:solidFill>
                  <a:schemeClr val="bg1"/>
                </a:solidFill>
              </a:rPr>
              <a:t>Human Evaluation</a:t>
            </a:r>
            <a:r>
              <a:rPr lang="en-US" sz="2400" dirty="0">
                <a:solidFill>
                  <a:schemeClr val="bg1"/>
                </a:solidFill>
              </a:rPr>
              <a:t>: (Optional) Subjective assessments of fluency, relevance, and user satisfaction. Offers qualitative insights that automated metrics may not capture.</a:t>
            </a:r>
          </a:p>
          <a:p>
            <a:pPr algn="just" eaLnBrk="0" fontAlgn="base" hangingPunct="0">
              <a:spcBef>
                <a:spcPct val="0"/>
              </a:spcBef>
              <a:spcAft>
                <a:spcPct val="0"/>
              </a:spcAft>
            </a:pPr>
            <a:endParaRPr lang="en-US" altLang="en-US" sz="2400" dirty="0">
              <a:solidFill>
                <a:schemeClr val="bg1"/>
              </a:solidFill>
            </a:endParaRPr>
          </a:p>
          <a:p>
            <a:pPr algn="just" eaLnBrk="0" fontAlgn="base" hangingPunct="0">
              <a:spcBef>
                <a:spcPct val="0"/>
              </a:spcBef>
              <a:spcAft>
                <a:spcPct val="0"/>
              </a:spcAft>
            </a:pPr>
            <a:endParaRPr lang="en-US" altLang="en-US" sz="2400" dirty="0">
              <a:solidFill>
                <a:schemeClr val="bg1"/>
              </a:solidFill>
            </a:endParaRPr>
          </a:p>
          <a:p>
            <a:pPr marL="0" indent="0">
              <a:buNone/>
            </a:pPr>
            <a:endParaRPr lang="en-US" sz="2400" dirty="0">
              <a:solidFill>
                <a:schemeClr val="bg1"/>
              </a:solidFill>
            </a:endParaRPr>
          </a:p>
          <a:p>
            <a:endParaRPr lang="en-CA" sz="2400" dirty="0">
              <a:solidFill>
                <a:schemeClr val="bg1"/>
              </a:solidFill>
            </a:endParaRPr>
          </a:p>
          <a:p>
            <a:endParaRPr lang="en-IN" sz="2400" dirty="0">
              <a:solidFill>
                <a:schemeClr val="bg1"/>
              </a:solidFill>
            </a:endParaRPr>
          </a:p>
        </p:txBody>
      </p:sp>
    </p:spTree>
    <p:extLst>
      <p:ext uri="{BB962C8B-B14F-4D97-AF65-F5344CB8AC3E}">
        <p14:creationId xmlns:p14="http://schemas.microsoft.com/office/powerpoint/2010/main" val="39304471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8731-0F4E-78F3-5B11-4D369DA5381D}"/>
              </a:ext>
            </a:extLst>
          </p:cNvPr>
          <p:cNvSpPr>
            <a:spLocks noGrp="1"/>
          </p:cNvSpPr>
          <p:nvPr>
            <p:ph type="title"/>
          </p:nvPr>
        </p:nvSpPr>
        <p:spPr/>
        <p:txBody>
          <a:bodyPr/>
          <a:lstStyle/>
          <a:p>
            <a:r>
              <a:rPr lang="en-IN" dirty="0"/>
              <a:t>.</a:t>
            </a:r>
            <a:br>
              <a:rPr lang="en-IN" dirty="0"/>
            </a:br>
            <a:endParaRPr lang="en-IN" dirty="0"/>
          </a:p>
        </p:txBody>
      </p:sp>
      <p:sp>
        <p:nvSpPr>
          <p:cNvPr id="3" name="Content Placeholder 2">
            <a:extLst>
              <a:ext uri="{FF2B5EF4-FFF2-40B4-BE49-F238E27FC236}">
                <a16:creationId xmlns:a16="http://schemas.microsoft.com/office/drawing/2014/main" id="{8A8BA990-3FC9-4C73-5B2A-7E1D5EFA6F88}"/>
              </a:ext>
            </a:extLst>
          </p:cNvPr>
          <p:cNvSpPr>
            <a:spLocks noGrp="1"/>
          </p:cNvSpPr>
          <p:nvPr>
            <p:ph idx="1"/>
          </p:nvPr>
        </p:nvSpPr>
        <p:spPr>
          <a:solidFill>
            <a:schemeClr val="bg1"/>
          </a:solidFill>
        </p:spPr>
        <p:txBody>
          <a:bodyPr/>
          <a:lstStyle/>
          <a:p>
            <a:pPr marL="0" indent="0">
              <a:buNone/>
            </a:pPr>
            <a:r>
              <a:rPr lang="en-IN" dirty="0"/>
              <a:t>.</a:t>
            </a:r>
          </a:p>
          <a:p>
            <a:pPr marL="0" indent="0">
              <a:buNone/>
            </a:pPr>
            <a:endParaRPr lang="en-IN" dirty="0"/>
          </a:p>
        </p:txBody>
      </p:sp>
      <p:sp>
        <p:nvSpPr>
          <p:cNvPr id="4" name="TextBox 3">
            <a:extLst>
              <a:ext uri="{FF2B5EF4-FFF2-40B4-BE49-F238E27FC236}">
                <a16:creationId xmlns:a16="http://schemas.microsoft.com/office/drawing/2014/main" id="{78F92A34-BE1A-3992-15E8-147D6A5E75FA}"/>
              </a:ext>
            </a:extLst>
          </p:cNvPr>
          <p:cNvSpPr txBox="1"/>
          <p:nvPr/>
        </p:nvSpPr>
        <p:spPr>
          <a:xfrm>
            <a:off x="3733800" y="838200"/>
            <a:ext cx="8580120" cy="1040285"/>
          </a:xfrm>
          <a:prstGeom prst="rect">
            <a:avLst/>
          </a:prstGeom>
          <a:noFill/>
        </p:spPr>
        <p:txBody>
          <a:bodyPr wrap="square" rtlCol="0">
            <a:spAutoFit/>
          </a:bodyPr>
          <a:lstStyle/>
          <a:p>
            <a:r>
              <a:rPr lang="en-US" sz="6160" b="1" dirty="0">
                <a:solidFill>
                  <a:srgbClr val="F2E782"/>
                </a:solidFill>
              </a:rPr>
              <a:t>EVALUATION TABLE</a:t>
            </a:r>
            <a:endParaRPr lang="en-IN" sz="6160" b="1" dirty="0">
              <a:solidFill>
                <a:srgbClr val="F2E782"/>
              </a:solidFill>
            </a:endParaRPr>
          </a:p>
        </p:txBody>
      </p:sp>
      <p:pic>
        <p:nvPicPr>
          <p:cNvPr id="9" name="Picture 8">
            <a:extLst>
              <a:ext uri="{FF2B5EF4-FFF2-40B4-BE49-F238E27FC236}">
                <a16:creationId xmlns:a16="http://schemas.microsoft.com/office/drawing/2014/main" id="{98CD18D7-8D72-BD63-FF72-703269AE9E17}"/>
              </a:ext>
            </a:extLst>
          </p:cNvPr>
          <p:cNvPicPr>
            <a:picLocks noChangeAspect="1"/>
          </p:cNvPicPr>
          <p:nvPr/>
        </p:nvPicPr>
        <p:blipFill>
          <a:blip r:embed="rId2"/>
          <a:stretch>
            <a:fillRect/>
          </a:stretch>
        </p:blipFill>
        <p:spPr>
          <a:xfrm>
            <a:off x="2105716" y="2544888"/>
            <a:ext cx="10418967" cy="4419983"/>
          </a:xfrm>
          <a:prstGeom prst="rect">
            <a:avLst/>
          </a:prstGeom>
        </p:spPr>
      </p:pic>
    </p:spTree>
    <p:extLst>
      <p:ext uri="{BB962C8B-B14F-4D97-AF65-F5344CB8AC3E}">
        <p14:creationId xmlns:p14="http://schemas.microsoft.com/office/powerpoint/2010/main" val="52365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8731-0F4E-78F3-5B11-4D369DA5381D}"/>
              </a:ext>
            </a:extLst>
          </p:cNvPr>
          <p:cNvSpPr>
            <a:spLocks noGrp="1"/>
          </p:cNvSpPr>
          <p:nvPr>
            <p:ph type="title"/>
          </p:nvPr>
        </p:nvSpPr>
        <p:spPr/>
        <p:txBody>
          <a:bodyPr/>
          <a:lstStyle/>
          <a:p>
            <a:r>
              <a:rPr lang="en-IN" dirty="0"/>
              <a:t>.</a:t>
            </a:r>
            <a:br>
              <a:rPr lang="en-IN" dirty="0"/>
            </a:br>
            <a:endParaRPr lang="en-IN" dirty="0"/>
          </a:p>
        </p:txBody>
      </p:sp>
      <p:sp>
        <p:nvSpPr>
          <p:cNvPr id="3" name="Content Placeholder 2">
            <a:extLst>
              <a:ext uri="{FF2B5EF4-FFF2-40B4-BE49-F238E27FC236}">
                <a16:creationId xmlns:a16="http://schemas.microsoft.com/office/drawing/2014/main" id="{8A8BA990-3FC9-4C73-5B2A-7E1D5EFA6F88}"/>
              </a:ext>
            </a:extLst>
          </p:cNvPr>
          <p:cNvSpPr>
            <a:spLocks noGrp="1"/>
          </p:cNvSpPr>
          <p:nvPr>
            <p:ph idx="1"/>
          </p:nvPr>
        </p:nvSpPr>
        <p:spPr>
          <a:solidFill>
            <a:schemeClr val="bg1"/>
          </a:solidFill>
        </p:spPr>
        <p:txBody>
          <a:bodyPr/>
          <a:lstStyle/>
          <a:p>
            <a:pPr marL="0" indent="0">
              <a:buNone/>
            </a:pPr>
            <a:r>
              <a:rPr lang="en-IN" dirty="0"/>
              <a:t>.</a:t>
            </a:r>
          </a:p>
          <a:p>
            <a:pPr marL="0" indent="0">
              <a:buNone/>
            </a:pPr>
            <a:endParaRPr lang="en-IN" dirty="0"/>
          </a:p>
        </p:txBody>
      </p:sp>
      <p:sp>
        <p:nvSpPr>
          <p:cNvPr id="4" name="TextBox 3">
            <a:extLst>
              <a:ext uri="{FF2B5EF4-FFF2-40B4-BE49-F238E27FC236}">
                <a16:creationId xmlns:a16="http://schemas.microsoft.com/office/drawing/2014/main" id="{78F92A34-BE1A-3992-15E8-147D6A5E75FA}"/>
              </a:ext>
            </a:extLst>
          </p:cNvPr>
          <p:cNvSpPr txBox="1"/>
          <p:nvPr/>
        </p:nvSpPr>
        <p:spPr>
          <a:xfrm>
            <a:off x="3411070" y="838200"/>
            <a:ext cx="8580120" cy="1040285"/>
          </a:xfrm>
          <a:prstGeom prst="rect">
            <a:avLst/>
          </a:prstGeom>
          <a:noFill/>
        </p:spPr>
        <p:txBody>
          <a:bodyPr wrap="square" rtlCol="0">
            <a:spAutoFit/>
          </a:bodyPr>
          <a:lstStyle/>
          <a:p>
            <a:r>
              <a:rPr lang="en-US" sz="6160" b="1" dirty="0">
                <a:solidFill>
                  <a:srgbClr val="F2E782"/>
                </a:solidFill>
              </a:rPr>
              <a:t>CHATBOT DEPLOYMENT</a:t>
            </a:r>
            <a:endParaRPr lang="en-IN" sz="6160" b="1" dirty="0">
              <a:solidFill>
                <a:srgbClr val="F2E782"/>
              </a:solidFill>
            </a:endParaRPr>
          </a:p>
        </p:txBody>
      </p:sp>
      <p:pic>
        <p:nvPicPr>
          <p:cNvPr id="6" name="Picture 5">
            <a:extLst>
              <a:ext uri="{FF2B5EF4-FFF2-40B4-BE49-F238E27FC236}">
                <a16:creationId xmlns:a16="http://schemas.microsoft.com/office/drawing/2014/main" id="{AC376CAF-D127-CA59-860D-E5088D146CD1}"/>
              </a:ext>
            </a:extLst>
          </p:cNvPr>
          <p:cNvPicPr>
            <a:picLocks noChangeAspect="1"/>
          </p:cNvPicPr>
          <p:nvPr/>
        </p:nvPicPr>
        <p:blipFill>
          <a:blip r:embed="rId2"/>
          <a:stretch>
            <a:fillRect/>
          </a:stretch>
        </p:blipFill>
        <p:spPr>
          <a:xfrm>
            <a:off x="1280459" y="2266950"/>
            <a:ext cx="11531600" cy="5124450"/>
          </a:xfrm>
          <a:prstGeom prst="rect">
            <a:avLst/>
          </a:prstGeom>
        </p:spPr>
      </p:pic>
    </p:spTree>
    <p:extLst>
      <p:ext uri="{BB962C8B-B14F-4D97-AF65-F5344CB8AC3E}">
        <p14:creationId xmlns:p14="http://schemas.microsoft.com/office/powerpoint/2010/main" val="40702482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8731-0F4E-78F3-5B11-4D369DA5381D}"/>
              </a:ext>
            </a:extLst>
          </p:cNvPr>
          <p:cNvSpPr>
            <a:spLocks noGrp="1"/>
          </p:cNvSpPr>
          <p:nvPr>
            <p:ph type="title"/>
          </p:nvPr>
        </p:nvSpPr>
        <p:spPr/>
        <p:txBody>
          <a:bodyPr/>
          <a:lstStyle/>
          <a:p>
            <a:r>
              <a:rPr lang="en-IN" dirty="0"/>
              <a:t>.</a:t>
            </a:r>
            <a:br>
              <a:rPr lang="en-IN" dirty="0"/>
            </a:br>
            <a:endParaRPr lang="en-IN" dirty="0"/>
          </a:p>
        </p:txBody>
      </p:sp>
      <p:sp>
        <p:nvSpPr>
          <p:cNvPr id="3" name="Content Placeholder 2">
            <a:extLst>
              <a:ext uri="{FF2B5EF4-FFF2-40B4-BE49-F238E27FC236}">
                <a16:creationId xmlns:a16="http://schemas.microsoft.com/office/drawing/2014/main" id="{8A8BA990-3FC9-4C73-5B2A-7E1D5EFA6F88}"/>
              </a:ext>
            </a:extLst>
          </p:cNvPr>
          <p:cNvSpPr>
            <a:spLocks noGrp="1"/>
          </p:cNvSpPr>
          <p:nvPr>
            <p:ph idx="1"/>
          </p:nvPr>
        </p:nvSpPr>
        <p:spPr>
          <a:solidFill>
            <a:schemeClr val="bg1"/>
          </a:solidFill>
        </p:spPr>
        <p:txBody>
          <a:bodyPr/>
          <a:lstStyle/>
          <a:p>
            <a:pPr marL="0" indent="0">
              <a:buNone/>
            </a:pPr>
            <a:r>
              <a:rPr lang="en-IN" dirty="0"/>
              <a:t>.</a:t>
            </a:r>
          </a:p>
          <a:p>
            <a:pPr marL="0" indent="0">
              <a:buNone/>
            </a:pPr>
            <a:endParaRPr lang="en-IN" dirty="0"/>
          </a:p>
        </p:txBody>
      </p:sp>
      <p:sp>
        <p:nvSpPr>
          <p:cNvPr id="4" name="TextBox 3">
            <a:extLst>
              <a:ext uri="{FF2B5EF4-FFF2-40B4-BE49-F238E27FC236}">
                <a16:creationId xmlns:a16="http://schemas.microsoft.com/office/drawing/2014/main" id="{78F92A34-BE1A-3992-15E8-147D6A5E75FA}"/>
              </a:ext>
            </a:extLst>
          </p:cNvPr>
          <p:cNvSpPr txBox="1"/>
          <p:nvPr/>
        </p:nvSpPr>
        <p:spPr>
          <a:xfrm>
            <a:off x="3411070" y="838200"/>
            <a:ext cx="8580120" cy="1040285"/>
          </a:xfrm>
          <a:prstGeom prst="rect">
            <a:avLst/>
          </a:prstGeom>
          <a:noFill/>
        </p:spPr>
        <p:txBody>
          <a:bodyPr wrap="square" rtlCol="0">
            <a:spAutoFit/>
          </a:bodyPr>
          <a:lstStyle/>
          <a:p>
            <a:r>
              <a:rPr lang="en-US" sz="6160" b="1" dirty="0">
                <a:solidFill>
                  <a:srgbClr val="F2E782"/>
                </a:solidFill>
              </a:rPr>
              <a:t>CHATBOT DEPLOYMENT</a:t>
            </a:r>
            <a:endParaRPr lang="en-IN" sz="6160" b="1" dirty="0">
              <a:solidFill>
                <a:srgbClr val="F2E782"/>
              </a:solidFill>
            </a:endParaRPr>
          </a:p>
        </p:txBody>
      </p:sp>
      <p:pic>
        <p:nvPicPr>
          <p:cNvPr id="7" name="Picture 6">
            <a:extLst>
              <a:ext uri="{FF2B5EF4-FFF2-40B4-BE49-F238E27FC236}">
                <a16:creationId xmlns:a16="http://schemas.microsoft.com/office/drawing/2014/main" id="{0577801B-5470-84C7-FC70-E6ABC042E4D2}"/>
              </a:ext>
            </a:extLst>
          </p:cNvPr>
          <p:cNvPicPr>
            <a:picLocks noChangeAspect="1"/>
          </p:cNvPicPr>
          <p:nvPr/>
        </p:nvPicPr>
        <p:blipFill>
          <a:blip r:embed="rId2"/>
          <a:stretch>
            <a:fillRect/>
          </a:stretch>
        </p:blipFill>
        <p:spPr>
          <a:xfrm>
            <a:off x="1290843" y="2055495"/>
            <a:ext cx="11747500" cy="5581650"/>
          </a:xfrm>
          <a:prstGeom prst="rect">
            <a:avLst/>
          </a:prstGeom>
        </p:spPr>
      </p:pic>
    </p:spTree>
    <p:extLst>
      <p:ext uri="{BB962C8B-B14F-4D97-AF65-F5344CB8AC3E}">
        <p14:creationId xmlns:p14="http://schemas.microsoft.com/office/powerpoint/2010/main" val="21382252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199BCF-37CD-E0EC-8482-1CE827BC095C}"/>
              </a:ext>
            </a:extLst>
          </p:cNvPr>
          <p:cNvPicPr>
            <a:picLocks noChangeAspect="1"/>
          </p:cNvPicPr>
          <p:nvPr/>
        </p:nvPicPr>
        <p:blipFill>
          <a:blip r:embed="rId2"/>
          <a:srcRect/>
          <a:stretch/>
        </p:blipFill>
        <p:spPr>
          <a:xfrm>
            <a:off x="7448309" y="0"/>
            <a:ext cx="7182091" cy="8229600"/>
          </a:xfrm>
          <a:prstGeom prst="rect">
            <a:avLst/>
          </a:prstGeom>
        </p:spPr>
      </p:pic>
      <p:sp>
        <p:nvSpPr>
          <p:cNvPr id="4" name="TextBox 3">
            <a:extLst>
              <a:ext uri="{FF2B5EF4-FFF2-40B4-BE49-F238E27FC236}">
                <a16:creationId xmlns:a16="http://schemas.microsoft.com/office/drawing/2014/main" id="{667054D2-D0DC-1EA9-7D7D-E96FA07A07B4}"/>
              </a:ext>
            </a:extLst>
          </p:cNvPr>
          <p:cNvSpPr txBox="1"/>
          <p:nvPr/>
        </p:nvSpPr>
        <p:spPr>
          <a:xfrm>
            <a:off x="1192192" y="3333509"/>
            <a:ext cx="4896092" cy="1040285"/>
          </a:xfrm>
          <a:prstGeom prst="rect">
            <a:avLst/>
          </a:prstGeom>
          <a:noFill/>
        </p:spPr>
        <p:txBody>
          <a:bodyPr wrap="square" rtlCol="0">
            <a:spAutoFit/>
          </a:bodyPr>
          <a:lstStyle/>
          <a:p>
            <a:r>
              <a:rPr lang="en-US" sz="6160" b="1" dirty="0">
                <a:solidFill>
                  <a:srgbClr val="F2E782"/>
                </a:solidFill>
              </a:rPr>
              <a:t>THANK YOU</a:t>
            </a:r>
            <a:endParaRPr lang="en-IN" sz="6160" b="1" dirty="0">
              <a:solidFill>
                <a:srgbClr val="F2E782"/>
              </a:solidFill>
            </a:endParaRPr>
          </a:p>
        </p:txBody>
      </p:sp>
    </p:spTree>
    <p:extLst>
      <p:ext uri="{BB962C8B-B14F-4D97-AF65-F5344CB8AC3E}">
        <p14:creationId xmlns:p14="http://schemas.microsoft.com/office/powerpoint/2010/main" val="1133922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052AF2-1B26-0FEA-655B-E0B1E5650FC7}"/>
              </a:ext>
            </a:extLst>
          </p:cNvPr>
          <p:cNvSpPr txBox="1"/>
          <p:nvPr/>
        </p:nvSpPr>
        <p:spPr>
          <a:xfrm>
            <a:off x="8275898" y="587972"/>
            <a:ext cx="5830941" cy="5293757"/>
          </a:xfrm>
          <a:prstGeom prst="rect">
            <a:avLst/>
          </a:prstGeom>
          <a:noFill/>
        </p:spPr>
        <p:txBody>
          <a:bodyPr wrap="square" rtlCol="0">
            <a:spAutoFit/>
          </a:bodyPr>
          <a:lstStyle/>
          <a:p>
            <a:pPr marL="144000"/>
            <a:r>
              <a:rPr lang="en-IN" sz="4000" dirty="0">
                <a:solidFill>
                  <a:srgbClr val="F2E782"/>
                </a:solidFill>
              </a:rPr>
              <a:t>INTRODUCTION</a:t>
            </a:r>
          </a:p>
          <a:p>
            <a:pPr marL="144000"/>
            <a:r>
              <a:rPr lang="en-IN" sz="4000" dirty="0">
                <a:solidFill>
                  <a:srgbClr val="F2E782"/>
                </a:solidFill>
              </a:rPr>
              <a:t>PROCESS</a:t>
            </a:r>
          </a:p>
          <a:p>
            <a:pPr marL="144000"/>
            <a:r>
              <a:rPr lang="en-IN" sz="4000" dirty="0">
                <a:solidFill>
                  <a:srgbClr val="F2E782"/>
                </a:solidFill>
              </a:rPr>
              <a:t>FACTS</a:t>
            </a:r>
          </a:p>
          <a:p>
            <a:pPr marL="144000"/>
            <a:r>
              <a:rPr lang="en-IN" sz="4000" dirty="0">
                <a:solidFill>
                  <a:srgbClr val="F2E782"/>
                </a:solidFill>
              </a:rPr>
              <a:t>BENEFITS</a:t>
            </a:r>
          </a:p>
          <a:p>
            <a:pPr marL="144000"/>
            <a:r>
              <a:rPr lang="en-IN" sz="4000" dirty="0">
                <a:solidFill>
                  <a:srgbClr val="F2E782"/>
                </a:solidFill>
              </a:rPr>
              <a:t>ARCHITECTURE</a:t>
            </a:r>
          </a:p>
          <a:p>
            <a:pPr marL="144000"/>
            <a:r>
              <a:rPr lang="en-IN" sz="4000" dirty="0">
                <a:solidFill>
                  <a:srgbClr val="F2E782"/>
                </a:solidFill>
              </a:rPr>
              <a:t>OUR CHATBOT</a:t>
            </a:r>
          </a:p>
          <a:p>
            <a:pPr marL="144000"/>
            <a:r>
              <a:rPr lang="en-IN" sz="4000" dirty="0">
                <a:solidFill>
                  <a:srgbClr val="F2E782"/>
                </a:solidFill>
              </a:rPr>
              <a:t>EVALUATION-METRICS</a:t>
            </a:r>
          </a:p>
          <a:p>
            <a:pPr marL="144000"/>
            <a:r>
              <a:rPr lang="en-IN" sz="4000" dirty="0">
                <a:solidFill>
                  <a:srgbClr val="F2E782"/>
                </a:solidFill>
              </a:rPr>
              <a:t>CHATBOT-DEVELOPMENT</a:t>
            </a:r>
          </a:p>
          <a:p>
            <a:pPr marL="144000"/>
            <a:endParaRPr lang="en-IN" dirty="0">
              <a:solidFill>
                <a:srgbClr val="F2E782"/>
              </a:solidFill>
            </a:endParaRPr>
          </a:p>
        </p:txBody>
      </p:sp>
      <p:pic>
        <p:nvPicPr>
          <p:cNvPr id="4" name="Picture 3">
            <a:extLst>
              <a:ext uri="{FF2B5EF4-FFF2-40B4-BE49-F238E27FC236}">
                <a16:creationId xmlns:a16="http://schemas.microsoft.com/office/drawing/2014/main" id="{A837F755-98F4-D6FC-DC94-54CBB9D77CFB}"/>
              </a:ext>
            </a:extLst>
          </p:cNvPr>
          <p:cNvPicPr>
            <a:picLocks noChangeAspect="1"/>
          </p:cNvPicPr>
          <p:nvPr/>
        </p:nvPicPr>
        <p:blipFill>
          <a:blip r:embed="rId2"/>
          <a:srcRect/>
          <a:stretch/>
        </p:blipFill>
        <p:spPr>
          <a:xfrm>
            <a:off x="-914399" y="0"/>
            <a:ext cx="8229599" cy="8229599"/>
          </a:xfrm>
          <a:prstGeom prst="rect">
            <a:avLst/>
          </a:prstGeom>
        </p:spPr>
      </p:pic>
    </p:spTree>
    <p:extLst>
      <p:ext uri="{BB962C8B-B14F-4D97-AF65-F5344CB8AC3E}">
        <p14:creationId xmlns:p14="http://schemas.microsoft.com/office/powerpoint/2010/main" val="3804781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CA"/>
          </a:p>
        </p:txBody>
      </p:sp>
      <p:pic>
        <p:nvPicPr>
          <p:cNvPr id="4" name="Image 1" descr="preencoded.png"/>
          <p:cNvPicPr>
            <a:picLocks noChangeAspect="1"/>
          </p:cNvPicPr>
          <p:nvPr/>
        </p:nvPicPr>
        <p:blipFill>
          <a:blip r:embed="rId4"/>
          <a:stretch>
            <a:fillRect/>
          </a:stretch>
        </p:blipFill>
        <p:spPr>
          <a:xfrm>
            <a:off x="0" y="0"/>
            <a:ext cx="14630400" cy="2584013"/>
          </a:xfrm>
          <a:prstGeom prst="rect">
            <a:avLst/>
          </a:prstGeom>
        </p:spPr>
      </p:pic>
      <p:sp>
        <p:nvSpPr>
          <p:cNvPr id="5" name="Text 1"/>
          <p:cNvSpPr/>
          <p:nvPr/>
        </p:nvSpPr>
        <p:spPr>
          <a:xfrm>
            <a:off x="723543" y="3154085"/>
            <a:ext cx="5168146" cy="646033"/>
          </a:xfrm>
          <a:prstGeom prst="rect">
            <a:avLst/>
          </a:prstGeom>
          <a:noFill/>
          <a:ln/>
        </p:spPr>
        <p:txBody>
          <a:bodyPr wrap="none" rtlCol="0" anchor="t"/>
          <a:lstStyle/>
          <a:p>
            <a:pPr marL="0" indent="0">
              <a:lnSpc>
                <a:spcPts val="5087"/>
              </a:lnSpc>
              <a:buNone/>
            </a:pPr>
            <a:r>
              <a:rPr lang="en-US" sz="6160" b="1" dirty="0">
                <a:solidFill>
                  <a:srgbClr val="F2E782"/>
                </a:solidFill>
                <a:ea typeface="Prata" pitchFamily="34" charset="-122"/>
                <a:cs typeface="Prata" pitchFamily="34" charset="-120"/>
              </a:rPr>
              <a:t>What are Chatbots?</a:t>
            </a:r>
            <a:endParaRPr lang="en-US" sz="6160" b="1" dirty="0">
              <a:solidFill>
                <a:srgbClr val="F2E782"/>
              </a:solidFill>
            </a:endParaRPr>
          </a:p>
        </p:txBody>
      </p:sp>
      <p:sp>
        <p:nvSpPr>
          <p:cNvPr id="6" name="Shape 2"/>
          <p:cNvSpPr/>
          <p:nvPr/>
        </p:nvSpPr>
        <p:spPr>
          <a:xfrm>
            <a:off x="723543" y="4342686"/>
            <a:ext cx="465058" cy="465058"/>
          </a:xfrm>
          <a:prstGeom prst="roundRect">
            <a:avLst>
              <a:gd name="adj" fmla="val 6668"/>
            </a:avLst>
          </a:prstGeom>
          <a:solidFill>
            <a:srgbClr val="3A3B3C"/>
          </a:solidFill>
          <a:ln/>
        </p:spPr>
        <p:txBody>
          <a:bodyPr/>
          <a:lstStyle/>
          <a:p>
            <a:endParaRPr lang="en-CA"/>
          </a:p>
        </p:txBody>
      </p:sp>
      <p:sp>
        <p:nvSpPr>
          <p:cNvPr id="7" name="Text 3"/>
          <p:cNvSpPr/>
          <p:nvPr/>
        </p:nvSpPr>
        <p:spPr>
          <a:xfrm>
            <a:off x="902494" y="4420195"/>
            <a:ext cx="107037" cy="310039"/>
          </a:xfrm>
          <a:prstGeom prst="rect">
            <a:avLst/>
          </a:prstGeom>
          <a:noFill/>
          <a:ln/>
        </p:spPr>
        <p:txBody>
          <a:bodyPr wrap="none" rtlCol="0" anchor="t"/>
          <a:lstStyle/>
          <a:p>
            <a:pPr marL="0" indent="0" algn="ctr">
              <a:lnSpc>
                <a:spcPts val="2442"/>
              </a:lnSpc>
              <a:buNone/>
            </a:pPr>
            <a:r>
              <a:rPr lang="en-US" sz="2442" dirty="0">
                <a:solidFill>
                  <a:schemeClr val="bg1"/>
                </a:solidFill>
                <a:latin typeface="Prata" pitchFamily="34" charset="0"/>
                <a:ea typeface="Prata" pitchFamily="34" charset="-122"/>
                <a:cs typeface="Prata" pitchFamily="34" charset="-120"/>
              </a:rPr>
              <a:t>1</a:t>
            </a:r>
            <a:endParaRPr lang="en-US" sz="2442" dirty="0">
              <a:solidFill>
                <a:schemeClr val="bg1"/>
              </a:solidFill>
            </a:endParaRPr>
          </a:p>
        </p:txBody>
      </p:sp>
      <p:sp>
        <p:nvSpPr>
          <p:cNvPr id="8" name="Text 4"/>
          <p:cNvSpPr/>
          <p:nvPr/>
        </p:nvSpPr>
        <p:spPr>
          <a:xfrm>
            <a:off x="1395293" y="4342686"/>
            <a:ext cx="2584013" cy="322898"/>
          </a:xfrm>
          <a:prstGeom prst="rect">
            <a:avLst/>
          </a:prstGeom>
          <a:noFill/>
          <a:ln/>
        </p:spPr>
        <p:txBody>
          <a:bodyPr wrap="none" rtlCol="0" anchor="t"/>
          <a:lstStyle/>
          <a:p>
            <a:pPr marL="0" indent="0">
              <a:lnSpc>
                <a:spcPts val="2543"/>
              </a:lnSpc>
              <a:buNone/>
            </a:pPr>
            <a:r>
              <a:rPr lang="en-US" sz="2035" dirty="0">
                <a:solidFill>
                  <a:schemeClr val="bg1"/>
                </a:solidFill>
                <a:latin typeface="Prata" pitchFamily="34" charset="0"/>
                <a:ea typeface="Prata" pitchFamily="34" charset="-122"/>
                <a:cs typeface="Prata" pitchFamily="34" charset="-120"/>
              </a:rPr>
              <a:t>Conversational AI</a:t>
            </a:r>
            <a:endParaRPr lang="en-US" sz="2035" dirty="0">
              <a:solidFill>
                <a:schemeClr val="bg1"/>
              </a:solidFill>
            </a:endParaRPr>
          </a:p>
        </p:txBody>
      </p:sp>
      <p:sp>
        <p:nvSpPr>
          <p:cNvPr id="9" name="Text 5"/>
          <p:cNvSpPr/>
          <p:nvPr/>
        </p:nvSpPr>
        <p:spPr>
          <a:xfrm>
            <a:off x="1395293" y="4789527"/>
            <a:ext cx="5816560" cy="991910"/>
          </a:xfrm>
          <a:prstGeom prst="rect">
            <a:avLst/>
          </a:prstGeom>
          <a:noFill/>
          <a:ln/>
        </p:spPr>
        <p:txBody>
          <a:bodyPr wrap="square" rtlCol="0" anchor="t"/>
          <a:lstStyle/>
          <a:p>
            <a:pPr marL="0" indent="0">
              <a:lnSpc>
                <a:spcPts val="2604"/>
              </a:lnSpc>
              <a:buNone/>
            </a:pPr>
            <a:r>
              <a:rPr lang="en-US" sz="1628" dirty="0">
                <a:solidFill>
                  <a:schemeClr val="bg1"/>
                </a:solidFill>
                <a:latin typeface="Raleway" pitchFamily="34" charset="0"/>
                <a:ea typeface="Raleway" pitchFamily="34" charset="-122"/>
                <a:cs typeface="Raleway" pitchFamily="34" charset="-120"/>
              </a:rPr>
              <a:t>Chatbots are essentially computer programs that use artificial intelligence (AI) to engage in natural-sounding conversations with humans.</a:t>
            </a:r>
            <a:endParaRPr lang="en-US" sz="1628" dirty="0">
              <a:solidFill>
                <a:schemeClr val="bg1"/>
              </a:solidFill>
            </a:endParaRPr>
          </a:p>
        </p:txBody>
      </p:sp>
      <p:sp>
        <p:nvSpPr>
          <p:cNvPr id="10" name="Shape 6"/>
          <p:cNvSpPr/>
          <p:nvPr/>
        </p:nvSpPr>
        <p:spPr>
          <a:xfrm>
            <a:off x="7418546" y="4342686"/>
            <a:ext cx="465058" cy="465058"/>
          </a:xfrm>
          <a:prstGeom prst="roundRect">
            <a:avLst>
              <a:gd name="adj" fmla="val 6668"/>
            </a:avLst>
          </a:prstGeom>
          <a:solidFill>
            <a:srgbClr val="3A3B3C"/>
          </a:solidFill>
          <a:ln/>
        </p:spPr>
        <p:txBody>
          <a:bodyPr/>
          <a:lstStyle/>
          <a:p>
            <a:endParaRPr lang="en-CA"/>
          </a:p>
        </p:txBody>
      </p:sp>
      <p:sp>
        <p:nvSpPr>
          <p:cNvPr id="11" name="Text 7"/>
          <p:cNvSpPr/>
          <p:nvPr/>
        </p:nvSpPr>
        <p:spPr>
          <a:xfrm>
            <a:off x="7555944" y="4420195"/>
            <a:ext cx="190143" cy="310039"/>
          </a:xfrm>
          <a:prstGeom prst="rect">
            <a:avLst/>
          </a:prstGeom>
          <a:noFill/>
          <a:ln/>
        </p:spPr>
        <p:txBody>
          <a:bodyPr wrap="none" rtlCol="0" anchor="t"/>
          <a:lstStyle/>
          <a:p>
            <a:pPr marL="0" indent="0" algn="ctr">
              <a:lnSpc>
                <a:spcPts val="2442"/>
              </a:lnSpc>
              <a:buNone/>
            </a:pPr>
            <a:r>
              <a:rPr lang="en-US" sz="2442" dirty="0">
                <a:solidFill>
                  <a:schemeClr val="bg1"/>
                </a:solidFill>
                <a:latin typeface="Prata" pitchFamily="34" charset="0"/>
                <a:ea typeface="Prata" pitchFamily="34" charset="-122"/>
                <a:cs typeface="Prata" pitchFamily="34" charset="-120"/>
              </a:rPr>
              <a:t>2</a:t>
            </a:r>
            <a:endParaRPr lang="en-US" sz="2442" dirty="0">
              <a:solidFill>
                <a:schemeClr val="bg1"/>
              </a:solidFill>
            </a:endParaRPr>
          </a:p>
        </p:txBody>
      </p:sp>
      <p:sp>
        <p:nvSpPr>
          <p:cNvPr id="12" name="Text 8"/>
          <p:cNvSpPr/>
          <p:nvPr/>
        </p:nvSpPr>
        <p:spPr>
          <a:xfrm>
            <a:off x="8090297" y="4342686"/>
            <a:ext cx="3330654" cy="322898"/>
          </a:xfrm>
          <a:prstGeom prst="rect">
            <a:avLst/>
          </a:prstGeom>
          <a:noFill/>
          <a:ln/>
        </p:spPr>
        <p:txBody>
          <a:bodyPr wrap="none" rtlCol="0" anchor="t"/>
          <a:lstStyle/>
          <a:p>
            <a:pPr marL="0" indent="0">
              <a:lnSpc>
                <a:spcPts val="2543"/>
              </a:lnSpc>
              <a:buNone/>
            </a:pPr>
            <a:r>
              <a:rPr lang="en-US" sz="2035" dirty="0">
                <a:solidFill>
                  <a:schemeClr val="bg1"/>
                </a:solidFill>
                <a:latin typeface="Prata" pitchFamily="34" charset="0"/>
                <a:ea typeface="Prata" pitchFamily="34" charset="-122"/>
                <a:cs typeface="Prata" pitchFamily="34" charset="-120"/>
              </a:rPr>
              <a:t>Text-Based or Voice-Based</a:t>
            </a:r>
            <a:endParaRPr lang="en-US" sz="2035" dirty="0">
              <a:solidFill>
                <a:schemeClr val="bg1"/>
              </a:solidFill>
            </a:endParaRPr>
          </a:p>
        </p:txBody>
      </p:sp>
      <p:sp>
        <p:nvSpPr>
          <p:cNvPr id="13" name="Text 9"/>
          <p:cNvSpPr/>
          <p:nvPr/>
        </p:nvSpPr>
        <p:spPr>
          <a:xfrm>
            <a:off x="8090297" y="4789527"/>
            <a:ext cx="5816560" cy="991910"/>
          </a:xfrm>
          <a:prstGeom prst="rect">
            <a:avLst/>
          </a:prstGeom>
          <a:noFill/>
          <a:ln/>
        </p:spPr>
        <p:txBody>
          <a:bodyPr wrap="square" rtlCol="0" anchor="t"/>
          <a:lstStyle/>
          <a:p>
            <a:pPr marL="0" indent="0">
              <a:lnSpc>
                <a:spcPts val="2604"/>
              </a:lnSpc>
              <a:buNone/>
            </a:pPr>
            <a:r>
              <a:rPr lang="en-US" sz="1628" dirty="0">
                <a:solidFill>
                  <a:schemeClr val="bg1"/>
                </a:solidFill>
                <a:latin typeface="Raleway" pitchFamily="34" charset="0"/>
                <a:ea typeface="Raleway" pitchFamily="34" charset="-122"/>
                <a:cs typeface="Raleway" pitchFamily="34" charset="-120"/>
              </a:rPr>
              <a:t>Chatbots can interact with users through text-based interfaces, like messaging apps, or voice-based interfaces, like virtual assistants.</a:t>
            </a:r>
            <a:endParaRPr lang="en-US" sz="1628" dirty="0">
              <a:solidFill>
                <a:schemeClr val="bg1"/>
              </a:solidFill>
            </a:endParaRPr>
          </a:p>
        </p:txBody>
      </p:sp>
      <p:sp>
        <p:nvSpPr>
          <p:cNvPr id="14" name="Shape 10"/>
          <p:cNvSpPr/>
          <p:nvPr/>
        </p:nvSpPr>
        <p:spPr>
          <a:xfrm>
            <a:off x="723543" y="6220658"/>
            <a:ext cx="465058" cy="465058"/>
          </a:xfrm>
          <a:prstGeom prst="roundRect">
            <a:avLst>
              <a:gd name="adj" fmla="val 6668"/>
            </a:avLst>
          </a:prstGeom>
          <a:solidFill>
            <a:srgbClr val="3A3B3C"/>
          </a:solidFill>
          <a:ln/>
        </p:spPr>
        <p:txBody>
          <a:bodyPr/>
          <a:lstStyle/>
          <a:p>
            <a:endParaRPr lang="en-CA"/>
          </a:p>
        </p:txBody>
      </p:sp>
      <p:sp>
        <p:nvSpPr>
          <p:cNvPr id="15" name="Text 11"/>
          <p:cNvSpPr/>
          <p:nvPr/>
        </p:nvSpPr>
        <p:spPr>
          <a:xfrm>
            <a:off x="859869" y="6298168"/>
            <a:ext cx="192286" cy="310039"/>
          </a:xfrm>
          <a:prstGeom prst="rect">
            <a:avLst/>
          </a:prstGeom>
          <a:noFill/>
          <a:ln/>
        </p:spPr>
        <p:txBody>
          <a:bodyPr wrap="none" rtlCol="0" anchor="t"/>
          <a:lstStyle/>
          <a:p>
            <a:pPr marL="0" indent="0" algn="ctr">
              <a:lnSpc>
                <a:spcPts val="2442"/>
              </a:lnSpc>
              <a:buNone/>
            </a:pPr>
            <a:r>
              <a:rPr lang="en-US" sz="2442" dirty="0">
                <a:solidFill>
                  <a:schemeClr val="bg1"/>
                </a:solidFill>
                <a:latin typeface="Prata" pitchFamily="34" charset="0"/>
                <a:ea typeface="Prata" pitchFamily="34" charset="-122"/>
                <a:cs typeface="Prata" pitchFamily="34" charset="-120"/>
              </a:rPr>
              <a:t>3</a:t>
            </a:r>
            <a:endParaRPr lang="en-US" sz="2442" dirty="0">
              <a:solidFill>
                <a:schemeClr val="bg1"/>
              </a:solidFill>
            </a:endParaRPr>
          </a:p>
        </p:txBody>
      </p:sp>
      <p:sp>
        <p:nvSpPr>
          <p:cNvPr id="16" name="Text 12"/>
          <p:cNvSpPr/>
          <p:nvPr/>
        </p:nvSpPr>
        <p:spPr>
          <a:xfrm>
            <a:off x="1395293" y="6220658"/>
            <a:ext cx="2921675" cy="322898"/>
          </a:xfrm>
          <a:prstGeom prst="rect">
            <a:avLst/>
          </a:prstGeom>
          <a:noFill/>
          <a:ln/>
        </p:spPr>
        <p:txBody>
          <a:bodyPr wrap="none" rtlCol="0" anchor="t"/>
          <a:lstStyle/>
          <a:p>
            <a:pPr marL="0" indent="0">
              <a:lnSpc>
                <a:spcPts val="2543"/>
              </a:lnSpc>
              <a:buNone/>
            </a:pPr>
            <a:r>
              <a:rPr lang="en-US" sz="2035" dirty="0">
                <a:solidFill>
                  <a:schemeClr val="bg1"/>
                </a:solidFill>
                <a:latin typeface="Prata" pitchFamily="34" charset="0"/>
                <a:ea typeface="Prata" pitchFamily="34" charset="-122"/>
                <a:cs typeface="Prata" pitchFamily="34" charset="-120"/>
              </a:rPr>
              <a:t>Automated Interactions</a:t>
            </a:r>
            <a:endParaRPr lang="en-US" sz="2035" dirty="0">
              <a:solidFill>
                <a:schemeClr val="bg1"/>
              </a:solidFill>
            </a:endParaRPr>
          </a:p>
        </p:txBody>
      </p:sp>
      <p:sp>
        <p:nvSpPr>
          <p:cNvPr id="17" name="Text 13"/>
          <p:cNvSpPr/>
          <p:nvPr/>
        </p:nvSpPr>
        <p:spPr>
          <a:xfrm>
            <a:off x="1395293" y="6667500"/>
            <a:ext cx="5816560" cy="991910"/>
          </a:xfrm>
          <a:prstGeom prst="rect">
            <a:avLst/>
          </a:prstGeom>
          <a:noFill/>
          <a:ln/>
        </p:spPr>
        <p:txBody>
          <a:bodyPr wrap="square" rtlCol="0" anchor="t"/>
          <a:lstStyle/>
          <a:p>
            <a:pPr marL="0" indent="0">
              <a:lnSpc>
                <a:spcPts val="2604"/>
              </a:lnSpc>
              <a:buNone/>
            </a:pPr>
            <a:r>
              <a:rPr lang="en-US" sz="1628" dirty="0">
                <a:solidFill>
                  <a:schemeClr val="bg1"/>
                </a:solidFill>
                <a:latin typeface="Raleway" pitchFamily="34" charset="0"/>
                <a:ea typeface="Raleway" pitchFamily="34" charset="-122"/>
                <a:cs typeface="Raleway" pitchFamily="34" charset="-120"/>
              </a:rPr>
              <a:t>They automate tasks, answer questions, provide information, and guide users through processes, all within the framework of a conversational experience.</a:t>
            </a:r>
            <a:endParaRPr lang="en-US" sz="1628" dirty="0">
              <a:solidFill>
                <a:schemeClr val="bg1"/>
              </a:solidFill>
            </a:endParaRPr>
          </a:p>
        </p:txBody>
      </p:sp>
      <p:sp>
        <p:nvSpPr>
          <p:cNvPr id="18" name="Shape 14"/>
          <p:cNvSpPr/>
          <p:nvPr/>
        </p:nvSpPr>
        <p:spPr>
          <a:xfrm>
            <a:off x="7418546" y="6220658"/>
            <a:ext cx="465058" cy="465058"/>
          </a:xfrm>
          <a:prstGeom prst="roundRect">
            <a:avLst>
              <a:gd name="adj" fmla="val 6668"/>
            </a:avLst>
          </a:prstGeom>
          <a:solidFill>
            <a:srgbClr val="3A3B3C"/>
          </a:solidFill>
          <a:ln/>
        </p:spPr>
        <p:txBody>
          <a:bodyPr/>
          <a:lstStyle/>
          <a:p>
            <a:endParaRPr lang="en-CA"/>
          </a:p>
        </p:txBody>
      </p:sp>
      <p:sp>
        <p:nvSpPr>
          <p:cNvPr id="19" name="Text 15"/>
          <p:cNvSpPr/>
          <p:nvPr/>
        </p:nvSpPr>
        <p:spPr>
          <a:xfrm>
            <a:off x="7560350" y="6298168"/>
            <a:ext cx="181451" cy="310039"/>
          </a:xfrm>
          <a:prstGeom prst="rect">
            <a:avLst/>
          </a:prstGeom>
          <a:noFill/>
          <a:ln/>
        </p:spPr>
        <p:txBody>
          <a:bodyPr wrap="none" rtlCol="0" anchor="t"/>
          <a:lstStyle/>
          <a:p>
            <a:pPr marL="0" indent="0" algn="ctr">
              <a:lnSpc>
                <a:spcPts val="2442"/>
              </a:lnSpc>
              <a:buNone/>
            </a:pPr>
            <a:r>
              <a:rPr lang="en-US" sz="2442" dirty="0">
                <a:solidFill>
                  <a:schemeClr val="bg1"/>
                </a:solidFill>
                <a:latin typeface="Prata" pitchFamily="34" charset="0"/>
                <a:ea typeface="Prata" pitchFamily="34" charset="-122"/>
                <a:cs typeface="Prata" pitchFamily="34" charset="-120"/>
              </a:rPr>
              <a:t>4</a:t>
            </a:r>
            <a:endParaRPr lang="en-US" sz="2442" dirty="0">
              <a:solidFill>
                <a:schemeClr val="bg1"/>
              </a:solidFill>
            </a:endParaRPr>
          </a:p>
        </p:txBody>
      </p:sp>
      <p:sp>
        <p:nvSpPr>
          <p:cNvPr id="20" name="Text 16"/>
          <p:cNvSpPr/>
          <p:nvPr/>
        </p:nvSpPr>
        <p:spPr>
          <a:xfrm>
            <a:off x="8090297" y="6220658"/>
            <a:ext cx="3780711" cy="322898"/>
          </a:xfrm>
          <a:prstGeom prst="rect">
            <a:avLst/>
          </a:prstGeom>
          <a:noFill/>
          <a:ln/>
        </p:spPr>
        <p:txBody>
          <a:bodyPr wrap="none" rtlCol="0" anchor="t"/>
          <a:lstStyle/>
          <a:p>
            <a:pPr marL="0" indent="0">
              <a:lnSpc>
                <a:spcPts val="2543"/>
              </a:lnSpc>
              <a:buNone/>
            </a:pPr>
            <a:r>
              <a:rPr lang="en-US" sz="2035" dirty="0">
                <a:solidFill>
                  <a:schemeClr val="bg1"/>
                </a:solidFill>
                <a:latin typeface="Prata" pitchFamily="34" charset="0"/>
                <a:ea typeface="Prata" pitchFamily="34" charset="-122"/>
                <a:cs typeface="Prata" pitchFamily="34" charset="-120"/>
              </a:rPr>
              <a:t>Simulating Human Interaction</a:t>
            </a:r>
            <a:endParaRPr lang="en-US" sz="2035" dirty="0">
              <a:solidFill>
                <a:schemeClr val="bg1"/>
              </a:solidFill>
            </a:endParaRPr>
          </a:p>
        </p:txBody>
      </p:sp>
      <p:sp>
        <p:nvSpPr>
          <p:cNvPr id="21" name="Text 17"/>
          <p:cNvSpPr/>
          <p:nvPr/>
        </p:nvSpPr>
        <p:spPr>
          <a:xfrm>
            <a:off x="8090297" y="6667500"/>
            <a:ext cx="5816560" cy="991910"/>
          </a:xfrm>
          <a:prstGeom prst="rect">
            <a:avLst/>
          </a:prstGeom>
          <a:noFill/>
          <a:ln/>
        </p:spPr>
        <p:txBody>
          <a:bodyPr wrap="square" rtlCol="0" anchor="t"/>
          <a:lstStyle/>
          <a:p>
            <a:pPr marL="0" indent="0">
              <a:lnSpc>
                <a:spcPts val="2604"/>
              </a:lnSpc>
              <a:buNone/>
            </a:pPr>
            <a:r>
              <a:rPr lang="en-US" sz="1628" dirty="0">
                <a:solidFill>
                  <a:schemeClr val="bg1"/>
                </a:solidFill>
                <a:latin typeface="Raleway" pitchFamily="34" charset="0"/>
                <a:ea typeface="Raleway" pitchFamily="34" charset="-122"/>
                <a:cs typeface="Raleway" pitchFamily="34" charset="-120"/>
              </a:rPr>
              <a:t>Chatbots are designed to mimic human conversation, using natural language processing (NLP) to understand and respond to user input.</a:t>
            </a:r>
            <a:endParaRPr lang="en-US" sz="1628"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33274" y="0"/>
            <a:ext cx="14630400" cy="8229600"/>
          </a:xfrm>
          <a:prstGeom prst="rect">
            <a:avLst/>
          </a:prstGeom>
          <a:solidFill>
            <a:srgbClr val="1B1C1D"/>
          </a:solidFill>
          <a:ln/>
        </p:spPr>
        <p:txBody>
          <a:bodyPr/>
          <a:lstStyle/>
          <a:p>
            <a:endParaRPr lang="en-CA"/>
          </a:p>
        </p:txBody>
      </p:sp>
      <p:sp>
        <p:nvSpPr>
          <p:cNvPr id="17" name="Text 13"/>
          <p:cNvSpPr/>
          <p:nvPr/>
        </p:nvSpPr>
        <p:spPr>
          <a:xfrm>
            <a:off x="983848" y="3159889"/>
            <a:ext cx="10058400" cy="4499521"/>
          </a:xfrm>
          <a:prstGeom prst="rect">
            <a:avLst/>
          </a:prstGeom>
          <a:noFill/>
          <a:ln/>
        </p:spPr>
        <p:txBody>
          <a:bodyPr wrap="square" rtlCol="0" anchor="t"/>
          <a:lstStyle/>
          <a:p>
            <a:pPr marL="0" indent="0">
              <a:lnSpc>
                <a:spcPts val="2604"/>
              </a:lnSpc>
              <a:buNone/>
            </a:pPr>
            <a:endParaRPr lang="en-US" sz="1628" dirty="0"/>
          </a:p>
        </p:txBody>
      </p:sp>
      <p:sp>
        <p:nvSpPr>
          <p:cNvPr id="22" name="TextBox 21">
            <a:extLst>
              <a:ext uri="{FF2B5EF4-FFF2-40B4-BE49-F238E27FC236}">
                <a16:creationId xmlns:a16="http://schemas.microsoft.com/office/drawing/2014/main" id="{4CBDD727-9365-737A-3A22-94BC139AE894}"/>
              </a:ext>
            </a:extLst>
          </p:cNvPr>
          <p:cNvSpPr txBox="1"/>
          <p:nvPr/>
        </p:nvSpPr>
        <p:spPr>
          <a:xfrm>
            <a:off x="5252007" y="257371"/>
            <a:ext cx="7569843" cy="1040285"/>
          </a:xfrm>
          <a:prstGeom prst="rect">
            <a:avLst/>
          </a:prstGeom>
          <a:noFill/>
        </p:spPr>
        <p:txBody>
          <a:bodyPr wrap="square" rtlCol="0">
            <a:spAutoFit/>
          </a:bodyPr>
          <a:lstStyle/>
          <a:p>
            <a:r>
              <a:rPr lang="en-IN" sz="6160" b="1" dirty="0">
                <a:solidFill>
                  <a:srgbClr val="F2E782"/>
                </a:solidFill>
              </a:rPr>
              <a:t>PROCESS</a:t>
            </a:r>
          </a:p>
        </p:txBody>
      </p:sp>
      <p:sp>
        <p:nvSpPr>
          <p:cNvPr id="27" name="Flowchart: Connector 26">
            <a:extLst>
              <a:ext uri="{FF2B5EF4-FFF2-40B4-BE49-F238E27FC236}">
                <a16:creationId xmlns:a16="http://schemas.microsoft.com/office/drawing/2014/main" id="{8317FC2E-1E71-33DC-F7A3-52D8975DD2F2}"/>
              </a:ext>
            </a:extLst>
          </p:cNvPr>
          <p:cNvSpPr/>
          <p:nvPr/>
        </p:nvSpPr>
        <p:spPr>
          <a:xfrm>
            <a:off x="1730414" y="1961191"/>
            <a:ext cx="1885226" cy="1786966"/>
          </a:xfrm>
          <a:prstGeom prst="flowChartConnector">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Flowchart: Connector 27">
            <a:extLst>
              <a:ext uri="{FF2B5EF4-FFF2-40B4-BE49-F238E27FC236}">
                <a16:creationId xmlns:a16="http://schemas.microsoft.com/office/drawing/2014/main" id="{AEFC3B71-0514-9719-58B2-7251AAE7ADA0}"/>
              </a:ext>
            </a:extLst>
          </p:cNvPr>
          <p:cNvSpPr/>
          <p:nvPr/>
        </p:nvSpPr>
        <p:spPr>
          <a:xfrm>
            <a:off x="6013048" y="1854221"/>
            <a:ext cx="1759349" cy="1786966"/>
          </a:xfrm>
          <a:prstGeom prst="flowChartConnector">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Flowchart: Connector 28">
            <a:extLst>
              <a:ext uri="{FF2B5EF4-FFF2-40B4-BE49-F238E27FC236}">
                <a16:creationId xmlns:a16="http://schemas.microsoft.com/office/drawing/2014/main" id="{12D39438-1873-2877-8ADB-60359D132FCC}"/>
              </a:ext>
            </a:extLst>
          </p:cNvPr>
          <p:cNvSpPr/>
          <p:nvPr/>
        </p:nvSpPr>
        <p:spPr>
          <a:xfrm>
            <a:off x="10315934" y="1792885"/>
            <a:ext cx="1675436" cy="1785833"/>
          </a:xfrm>
          <a:prstGeom prst="flowChartConnector">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Flowchart: Connector 29">
            <a:extLst>
              <a:ext uri="{FF2B5EF4-FFF2-40B4-BE49-F238E27FC236}">
                <a16:creationId xmlns:a16="http://schemas.microsoft.com/office/drawing/2014/main" id="{D76BE73D-A41F-3633-7A2A-2B87C97F89E6}"/>
              </a:ext>
            </a:extLst>
          </p:cNvPr>
          <p:cNvSpPr/>
          <p:nvPr/>
        </p:nvSpPr>
        <p:spPr>
          <a:xfrm>
            <a:off x="8306088" y="5173760"/>
            <a:ext cx="1539434" cy="1572433"/>
          </a:xfrm>
          <a:prstGeom prst="flowChartConnector">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3" name="Flowchart: Connector 32">
            <a:extLst>
              <a:ext uri="{FF2B5EF4-FFF2-40B4-BE49-F238E27FC236}">
                <a16:creationId xmlns:a16="http://schemas.microsoft.com/office/drawing/2014/main" id="{9C930CFE-D05B-90D2-B4A1-AC81B6D5BC23}"/>
              </a:ext>
            </a:extLst>
          </p:cNvPr>
          <p:cNvSpPr/>
          <p:nvPr/>
        </p:nvSpPr>
        <p:spPr>
          <a:xfrm>
            <a:off x="10674387" y="5173760"/>
            <a:ext cx="1539433" cy="1572433"/>
          </a:xfrm>
          <a:prstGeom prst="flowChartConnector">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TextBox 33">
            <a:extLst>
              <a:ext uri="{FF2B5EF4-FFF2-40B4-BE49-F238E27FC236}">
                <a16:creationId xmlns:a16="http://schemas.microsoft.com/office/drawing/2014/main" id="{6358B4FB-321E-D657-1897-2D1D729D530D}"/>
              </a:ext>
            </a:extLst>
          </p:cNvPr>
          <p:cNvSpPr txBox="1"/>
          <p:nvPr/>
        </p:nvSpPr>
        <p:spPr>
          <a:xfrm>
            <a:off x="2126299" y="2393009"/>
            <a:ext cx="1429839" cy="923330"/>
          </a:xfrm>
          <a:prstGeom prst="rect">
            <a:avLst/>
          </a:prstGeom>
          <a:noFill/>
        </p:spPr>
        <p:txBody>
          <a:bodyPr wrap="square" rtlCol="0">
            <a:spAutoFit/>
          </a:bodyPr>
          <a:lstStyle/>
          <a:p>
            <a:r>
              <a:rPr lang="en-IN" dirty="0"/>
              <a:t>DATA </a:t>
            </a:r>
          </a:p>
          <a:p>
            <a:r>
              <a:rPr lang="en-IN" dirty="0"/>
              <a:t>PRE-PROCESSING</a:t>
            </a:r>
          </a:p>
        </p:txBody>
      </p:sp>
      <p:sp>
        <p:nvSpPr>
          <p:cNvPr id="35" name="TextBox 34">
            <a:extLst>
              <a:ext uri="{FF2B5EF4-FFF2-40B4-BE49-F238E27FC236}">
                <a16:creationId xmlns:a16="http://schemas.microsoft.com/office/drawing/2014/main" id="{03963868-D27F-E8FC-6F6C-BF02B8514AAB}"/>
              </a:ext>
            </a:extLst>
          </p:cNvPr>
          <p:cNvSpPr txBox="1"/>
          <p:nvPr/>
        </p:nvSpPr>
        <p:spPr>
          <a:xfrm>
            <a:off x="6260455" y="2486854"/>
            <a:ext cx="1568372" cy="646331"/>
          </a:xfrm>
          <a:prstGeom prst="rect">
            <a:avLst/>
          </a:prstGeom>
          <a:noFill/>
        </p:spPr>
        <p:txBody>
          <a:bodyPr wrap="square" rtlCol="0">
            <a:spAutoFit/>
          </a:bodyPr>
          <a:lstStyle/>
          <a:p>
            <a:r>
              <a:rPr lang="en-IN" dirty="0"/>
              <a:t>FEATURE ENGINEERING</a:t>
            </a:r>
          </a:p>
        </p:txBody>
      </p:sp>
      <p:sp>
        <p:nvSpPr>
          <p:cNvPr id="36" name="TextBox 35">
            <a:extLst>
              <a:ext uri="{FF2B5EF4-FFF2-40B4-BE49-F238E27FC236}">
                <a16:creationId xmlns:a16="http://schemas.microsoft.com/office/drawing/2014/main" id="{A0F44858-7D7D-A0EC-5E00-F7CB960C3247}"/>
              </a:ext>
            </a:extLst>
          </p:cNvPr>
          <p:cNvSpPr txBox="1"/>
          <p:nvPr/>
        </p:nvSpPr>
        <p:spPr>
          <a:xfrm flipH="1">
            <a:off x="10743473" y="2390969"/>
            <a:ext cx="1043164" cy="646331"/>
          </a:xfrm>
          <a:prstGeom prst="rect">
            <a:avLst/>
          </a:prstGeom>
          <a:noFill/>
        </p:spPr>
        <p:txBody>
          <a:bodyPr wrap="square" rtlCol="0">
            <a:spAutoFit/>
          </a:bodyPr>
          <a:lstStyle/>
          <a:p>
            <a:r>
              <a:rPr lang="en-IN" dirty="0"/>
              <a:t>MODEL TUNING</a:t>
            </a:r>
          </a:p>
        </p:txBody>
      </p:sp>
      <p:sp>
        <p:nvSpPr>
          <p:cNvPr id="37" name="TextBox 36">
            <a:extLst>
              <a:ext uri="{FF2B5EF4-FFF2-40B4-BE49-F238E27FC236}">
                <a16:creationId xmlns:a16="http://schemas.microsoft.com/office/drawing/2014/main" id="{660D367E-A3EA-77C4-86DB-E0FD0752B99E}"/>
              </a:ext>
            </a:extLst>
          </p:cNvPr>
          <p:cNvSpPr txBox="1"/>
          <p:nvPr/>
        </p:nvSpPr>
        <p:spPr>
          <a:xfrm>
            <a:off x="11042248" y="5685898"/>
            <a:ext cx="1618282" cy="646331"/>
          </a:xfrm>
          <a:prstGeom prst="rect">
            <a:avLst/>
          </a:prstGeom>
          <a:noFill/>
        </p:spPr>
        <p:txBody>
          <a:bodyPr wrap="square" rtlCol="0">
            <a:spAutoFit/>
          </a:bodyPr>
          <a:lstStyle/>
          <a:p>
            <a:r>
              <a:rPr lang="en-IN" dirty="0"/>
              <a:t>MODEL TESTING</a:t>
            </a:r>
          </a:p>
        </p:txBody>
      </p:sp>
      <p:cxnSp>
        <p:nvCxnSpPr>
          <p:cNvPr id="41" name="Straight Arrow Connector 40">
            <a:extLst>
              <a:ext uri="{FF2B5EF4-FFF2-40B4-BE49-F238E27FC236}">
                <a16:creationId xmlns:a16="http://schemas.microsoft.com/office/drawing/2014/main" id="{2DDF8945-E8FA-FC5C-B0F3-959B15FDB72E}"/>
              </a:ext>
            </a:extLst>
          </p:cNvPr>
          <p:cNvCxnSpPr/>
          <p:nvPr/>
        </p:nvCxnSpPr>
        <p:spPr>
          <a:xfrm>
            <a:off x="4609620" y="2702466"/>
            <a:ext cx="897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AB3FCACF-24B3-D74F-5AA5-F2ED0BB11870}"/>
              </a:ext>
            </a:extLst>
          </p:cNvPr>
          <p:cNvCxnSpPr/>
          <p:nvPr/>
        </p:nvCxnSpPr>
        <p:spPr>
          <a:xfrm>
            <a:off x="8597095" y="2716192"/>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679D6DEE-B567-2C0E-BCA6-441956D9705B}"/>
              </a:ext>
            </a:extLst>
          </p:cNvPr>
          <p:cNvCxnSpPr>
            <a:cxnSpLocks/>
          </p:cNvCxnSpPr>
          <p:nvPr/>
        </p:nvCxnSpPr>
        <p:spPr>
          <a:xfrm>
            <a:off x="11454593" y="4206866"/>
            <a:ext cx="0" cy="7121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01688E25-D2C7-BBFE-C53C-FC6A2B4C5FA0}"/>
              </a:ext>
            </a:extLst>
          </p:cNvPr>
          <p:cNvCxnSpPr>
            <a:cxnSpLocks/>
          </p:cNvCxnSpPr>
          <p:nvPr/>
        </p:nvCxnSpPr>
        <p:spPr>
          <a:xfrm flipH="1">
            <a:off x="9869582" y="6179353"/>
            <a:ext cx="6344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CD2F3644-D579-F411-ADB6-51C06E14C6FC}"/>
              </a:ext>
            </a:extLst>
          </p:cNvPr>
          <p:cNvSpPr txBox="1"/>
          <p:nvPr/>
        </p:nvSpPr>
        <p:spPr>
          <a:xfrm>
            <a:off x="8500158" y="6096004"/>
            <a:ext cx="1108274" cy="369332"/>
          </a:xfrm>
          <a:prstGeom prst="rect">
            <a:avLst/>
          </a:prstGeom>
          <a:noFill/>
        </p:spPr>
        <p:txBody>
          <a:bodyPr wrap="square" rtlCol="0">
            <a:spAutoFit/>
          </a:bodyPr>
          <a:lstStyle/>
          <a:p>
            <a:r>
              <a:rPr lang="en-IN" dirty="0"/>
              <a:t>WEB UI</a:t>
            </a:r>
          </a:p>
        </p:txBody>
      </p:sp>
      <p:cxnSp>
        <p:nvCxnSpPr>
          <p:cNvPr id="7" name="Straight Arrow Connector 6">
            <a:extLst>
              <a:ext uri="{FF2B5EF4-FFF2-40B4-BE49-F238E27FC236}">
                <a16:creationId xmlns:a16="http://schemas.microsoft.com/office/drawing/2014/main" id="{229FA497-4515-F714-8AF2-F6E30914DA8B}"/>
              </a:ext>
            </a:extLst>
          </p:cNvPr>
          <p:cNvCxnSpPr/>
          <p:nvPr/>
        </p:nvCxnSpPr>
        <p:spPr>
          <a:xfrm flipH="1">
            <a:off x="983848" y="3494153"/>
            <a:ext cx="746566" cy="4433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7653CEE-96DF-E305-491B-CA5C5FC98C0C}"/>
              </a:ext>
            </a:extLst>
          </p:cNvPr>
          <p:cNvCxnSpPr/>
          <p:nvPr/>
        </p:nvCxnSpPr>
        <p:spPr>
          <a:xfrm>
            <a:off x="2423452" y="3811556"/>
            <a:ext cx="0" cy="11074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Flowchart: Connector 11">
            <a:extLst>
              <a:ext uri="{FF2B5EF4-FFF2-40B4-BE49-F238E27FC236}">
                <a16:creationId xmlns:a16="http://schemas.microsoft.com/office/drawing/2014/main" id="{C02E927F-EFD1-F4A8-EDC8-E635B246CD0E}"/>
              </a:ext>
            </a:extLst>
          </p:cNvPr>
          <p:cNvSpPr/>
          <p:nvPr/>
        </p:nvSpPr>
        <p:spPr>
          <a:xfrm>
            <a:off x="283578" y="3937544"/>
            <a:ext cx="1082231" cy="1171112"/>
          </a:xfrm>
          <a:prstGeom prst="flowChartConnector">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dirty="0"/>
              <a:t>Lowercasing</a:t>
            </a:r>
          </a:p>
        </p:txBody>
      </p:sp>
      <p:sp>
        <p:nvSpPr>
          <p:cNvPr id="13" name="Flowchart: Connector 12">
            <a:extLst>
              <a:ext uri="{FF2B5EF4-FFF2-40B4-BE49-F238E27FC236}">
                <a16:creationId xmlns:a16="http://schemas.microsoft.com/office/drawing/2014/main" id="{04860011-40D2-48E7-08C5-2987974D037E}"/>
              </a:ext>
            </a:extLst>
          </p:cNvPr>
          <p:cNvSpPr/>
          <p:nvPr/>
        </p:nvSpPr>
        <p:spPr>
          <a:xfrm>
            <a:off x="1740544" y="5071891"/>
            <a:ext cx="1539433" cy="1107462"/>
          </a:xfrm>
          <a:prstGeom prst="flowChartConnector">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dirty="0"/>
              <a:t>Special Character Removal</a:t>
            </a:r>
          </a:p>
        </p:txBody>
      </p:sp>
      <p:sp>
        <p:nvSpPr>
          <p:cNvPr id="16" name="Flowchart: Connector 15">
            <a:extLst>
              <a:ext uri="{FF2B5EF4-FFF2-40B4-BE49-F238E27FC236}">
                <a16:creationId xmlns:a16="http://schemas.microsoft.com/office/drawing/2014/main" id="{5E2A91EA-CA0B-DC85-1DA9-38CCD8585807}"/>
              </a:ext>
            </a:extLst>
          </p:cNvPr>
          <p:cNvSpPr/>
          <p:nvPr/>
        </p:nvSpPr>
        <p:spPr>
          <a:xfrm>
            <a:off x="6283041" y="4273820"/>
            <a:ext cx="1174847" cy="1260034"/>
          </a:xfrm>
          <a:prstGeom prst="flowChartConnector">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dirty="0"/>
              <a:t>Tokenization</a:t>
            </a:r>
          </a:p>
        </p:txBody>
      </p:sp>
      <p:sp>
        <p:nvSpPr>
          <p:cNvPr id="18" name="Flowchart: Connector 17">
            <a:extLst>
              <a:ext uri="{FF2B5EF4-FFF2-40B4-BE49-F238E27FC236}">
                <a16:creationId xmlns:a16="http://schemas.microsoft.com/office/drawing/2014/main" id="{EC57EF3D-8A40-47EF-63CD-6B49CEA9D878}"/>
              </a:ext>
            </a:extLst>
          </p:cNvPr>
          <p:cNvSpPr/>
          <p:nvPr/>
        </p:nvSpPr>
        <p:spPr>
          <a:xfrm>
            <a:off x="4675624" y="3131212"/>
            <a:ext cx="1161462" cy="1070437"/>
          </a:xfrm>
          <a:prstGeom prst="flowChartConnector">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dirty="0"/>
              <a:t>Embedding</a:t>
            </a:r>
          </a:p>
        </p:txBody>
      </p:sp>
      <p:sp>
        <p:nvSpPr>
          <p:cNvPr id="19" name="Flowchart: Connector 18">
            <a:extLst>
              <a:ext uri="{FF2B5EF4-FFF2-40B4-BE49-F238E27FC236}">
                <a16:creationId xmlns:a16="http://schemas.microsoft.com/office/drawing/2014/main" id="{624B05CD-83E1-F3E1-AA75-84F16BBE7897}"/>
              </a:ext>
            </a:extLst>
          </p:cNvPr>
          <p:cNvSpPr/>
          <p:nvPr/>
        </p:nvSpPr>
        <p:spPr>
          <a:xfrm>
            <a:off x="7676904" y="3324475"/>
            <a:ext cx="1318615" cy="1244608"/>
          </a:xfrm>
          <a:prstGeom prst="flowChartConnector">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dirty="0"/>
              <a:t>Padding</a:t>
            </a:r>
          </a:p>
        </p:txBody>
      </p:sp>
      <p:cxnSp>
        <p:nvCxnSpPr>
          <p:cNvPr id="21" name="Straight Arrow Connector 20">
            <a:extLst>
              <a:ext uri="{FF2B5EF4-FFF2-40B4-BE49-F238E27FC236}">
                <a16:creationId xmlns:a16="http://schemas.microsoft.com/office/drawing/2014/main" id="{65007EA7-88BB-4D47-D5BA-B6E70966CBAD}"/>
              </a:ext>
            </a:extLst>
          </p:cNvPr>
          <p:cNvCxnSpPr/>
          <p:nvPr/>
        </p:nvCxnSpPr>
        <p:spPr>
          <a:xfrm flipH="1">
            <a:off x="5837086" y="3255774"/>
            <a:ext cx="228782" cy="2193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88D8D9BB-C331-D61C-B8E4-A2DA9D2EBD41}"/>
              </a:ext>
            </a:extLst>
          </p:cNvPr>
          <p:cNvCxnSpPr/>
          <p:nvPr/>
        </p:nvCxnSpPr>
        <p:spPr>
          <a:xfrm>
            <a:off x="6870464" y="3811556"/>
            <a:ext cx="0" cy="3032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5E7E7377-7322-DC4D-F9A4-5FBC67583892}"/>
              </a:ext>
            </a:extLst>
          </p:cNvPr>
          <p:cNvCxnSpPr>
            <a:endCxn id="19" idx="1"/>
          </p:cNvCxnSpPr>
          <p:nvPr/>
        </p:nvCxnSpPr>
        <p:spPr>
          <a:xfrm>
            <a:off x="7676904" y="3324475"/>
            <a:ext cx="193107" cy="1822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3368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6786" y="-28148"/>
            <a:ext cx="14630400" cy="8229600"/>
          </a:xfrm>
          <a:prstGeom prst="rect">
            <a:avLst/>
          </a:prstGeom>
          <a:solidFill>
            <a:srgbClr val="1B1C1D"/>
          </a:solidFill>
          <a:ln/>
        </p:spPr>
        <p:txBody>
          <a:bodyPr/>
          <a:lstStyle/>
          <a:p>
            <a:endParaRPr lang="en-CA"/>
          </a:p>
        </p:txBody>
      </p:sp>
      <p:sp>
        <p:nvSpPr>
          <p:cNvPr id="4" name="Text 1"/>
          <p:cNvSpPr/>
          <p:nvPr/>
        </p:nvSpPr>
        <p:spPr>
          <a:xfrm>
            <a:off x="793790" y="2181344"/>
            <a:ext cx="5670590" cy="708779"/>
          </a:xfrm>
          <a:prstGeom prst="rect">
            <a:avLst/>
          </a:prstGeom>
          <a:noFill/>
          <a:ln/>
        </p:spPr>
        <p:txBody>
          <a:bodyPr wrap="none" rtlCol="0" anchor="t"/>
          <a:lstStyle/>
          <a:p>
            <a:pPr marL="0" indent="0">
              <a:lnSpc>
                <a:spcPts val="5581"/>
              </a:lnSpc>
              <a:buNone/>
            </a:pPr>
            <a:r>
              <a:rPr lang="en-US" sz="6160" b="1" dirty="0">
                <a:solidFill>
                  <a:srgbClr val="F2E782"/>
                </a:solidFill>
                <a:ea typeface="Prata" pitchFamily="34" charset="-122"/>
                <a:cs typeface="Prata" pitchFamily="34" charset="-120"/>
              </a:rPr>
              <a:t>Benefits of Chatbots</a:t>
            </a:r>
            <a:endParaRPr lang="en-US" sz="6160" b="1" dirty="0">
              <a:solidFill>
                <a:srgbClr val="F2E782"/>
              </a:solidFill>
            </a:endParaRPr>
          </a:p>
        </p:txBody>
      </p:sp>
      <p:sp>
        <p:nvSpPr>
          <p:cNvPr id="5" name="Text 2"/>
          <p:cNvSpPr/>
          <p:nvPr/>
        </p:nvSpPr>
        <p:spPr>
          <a:xfrm>
            <a:off x="793790" y="3457099"/>
            <a:ext cx="3978116" cy="708660"/>
          </a:xfrm>
          <a:prstGeom prst="rect">
            <a:avLst/>
          </a:prstGeom>
          <a:noFill/>
          <a:ln/>
        </p:spPr>
        <p:txBody>
          <a:bodyPr wrap="square" rtlCol="0" anchor="t"/>
          <a:lstStyle/>
          <a:p>
            <a:pPr marL="0" indent="0">
              <a:lnSpc>
                <a:spcPts val="2791"/>
              </a:lnSpc>
              <a:buNone/>
            </a:pPr>
            <a:r>
              <a:rPr lang="en-US" sz="4000" dirty="0">
                <a:solidFill>
                  <a:srgbClr val="F2E782"/>
                </a:solidFill>
                <a:ea typeface="Prata" pitchFamily="34" charset="-122"/>
                <a:cs typeface="Prata" pitchFamily="34" charset="-120"/>
              </a:rPr>
              <a:t>Improved Customer Experience</a:t>
            </a:r>
            <a:endParaRPr lang="en-US" sz="4000" dirty="0"/>
          </a:p>
        </p:txBody>
      </p:sp>
      <p:sp>
        <p:nvSpPr>
          <p:cNvPr id="6" name="Text 3"/>
          <p:cNvSpPr/>
          <p:nvPr/>
        </p:nvSpPr>
        <p:spPr>
          <a:xfrm>
            <a:off x="793790" y="4690135"/>
            <a:ext cx="3978116" cy="1599436"/>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Chatbots provide instant responses, 24/7 availability, and personalized interactions, leading to enhanced customer satisfaction.</a:t>
            </a:r>
            <a:endParaRPr lang="en-US" sz="1786" dirty="0"/>
          </a:p>
        </p:txBody>
      </p:sp>
      <p:sp>
        <p:nvSpPr>
          <p:cNvPr id="7" name="Text 4"/>
          <p:cNvSpPr/>
          <p:nvPr/>
        </p:nvSpPr>
        <p:spPr>
          <a:xfrm>
            <a:off x="5332928" y="3457099"/>
            <a:ext cx="2835235" cy="354330"/>
          </a:xfrm>
          <a:prstGeom prst="rect">
            <a:avLst/>
          </a:prstGeom>
          <a:noFill/>
          <a:ln/>
        </p:spPr>
        <p:txBody>
          <a:bodyPr wrap="none" rtlCol="0" anchor="t"/>
          <a:lstStyle/>
          <a:p>
            <a:pPr marL="0" indent="0">
              <a:lnSpc>
                <a:spcPts val="2791"/>
              </a:lnSpc>
              <a:buNone/>
            </a:pPr>
            <a:r>
              <a:rPr lang="en-US" sz="4000" dirty="0">
                <a:solidFill>
                  <a:srgbClr val="F2E782"/>
                </a:solidFill>
                <a:ea typeface="Prata" pitchFamily="34" charset="-122"/>
                <a:cs typeface="Prata" pitchFamily="34" charset="-120"/>
              </a:rPr>
              <a:t>Increased Efficiency</a:t>
            </a:r>
            <a:endParaRPr lang="en-US" sz="4000" dirty="0"/>
          </a:p>
        </p:txBody>
      </p:sp>
      <p:sp>
        <p:nvSpPr>
          <p:cNvPr id="8" name="Text 5"/>
          <p:cNvSpPr/>
          <p:nvPr/>
        </p:nvSpPr>
        <p:spPr>
          <a:xfrm>
            <a:off x="5326142" y="4690135"/>
            <a:ext cx="3978116" cy="1451610"/>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Chatbots automate repetitive tasks, freeing up human agents to focus on complex issues and providing faster resolution times.</a:t>
            </a:r>
            <a:endParaRPr lang="en-US" sz="1786" dirty="0"/>
          </a:p>
        </p:txBody>
      </p:sp>
      <p:sp>
        <p:nvSpPr>
          <p:cNvPr id="9" name="Text 6"/>
          <p:cNvSpPr/>
          <p:nvPr/>
        </p:nvSpPr>
        <p:spPr>
          <a:xfrm>
            <a:off x="9872067" y="3457099"/>
            <a:ext cx="2835235" cy="354330"/>
          </a:xfrm>
          <a:prstGeom prst="rect">
            <a:avLst/>
          </a:prstGeom>
          <a:noFill/>
          <a:ln/>
        </p:spPr>
        <p:txBody>
          <a:bodyPr wrap="none" rtlCol="0" anchor="t"/>
          <a:lstStyle/>
          <a:p>
            <a:pPr marL="0" indent="0">
              <a:lnSpc>
                <a:spcPts val="2791"/>
              </a:lnSpc>
              <a:buNone/>
            </a:pPr>
            <a:r>
              <a:rPr lang="en-US" sz="4000" dirty="0">
                <a:solidFill>
                  <a:srgbClr val="F2E782"/>
                </a:solidFill>
                <a:ea typeface="Prata" pitchFamily="34" charset="-122"/>
                <a:cs typeface="Prata" pitchFamily="34" charset="-120"/>
              </a:rPr>
              <a:t>Reduced</a:t>
            </a:r>
            <a:r>
              <a:rPr lang="en-US" sz="4000" dirty="0">
                <a:solidFill>
                  <a:srgbClr val="F2E782"/>
                </a:solidFill>
                <a:latin typeface="Prata" pitchFamily="34" charset="0"/>
                <a:ea typeface="Prata" pitchFamily="34" charset="-122"/>
                <a:cs typeface="Prata" pitchFamily="34" charset="-120"/>
              </a:rPr>
              <a:t> Costs</a:t>
            </a:r>
            <a:endParaRPr lang="en-US" sz="4000" dirty="0"/>
          </a:p>
        </p:txBody>
      </p:sp>
      <p:sp>
        <p:nvSpPr>
          <p:cNvPr id="10" name="Text 7"/>
          <p:cNvSpPr/>
          <p:nvPr/>
        </p:nvSpPr>
        <p:spPr>
          <a:xfrm>
            <a:off x="9872067" y="4690135"/>
            <a:ext cx="3978116" cy="1451610"/>
          </a:xfrm>
          <a:prstGeom prst="rect">
            <a:avLst/>
          </a:prstGeom>
          <a:noFill/>
          <a:ln/>
        </p:spPr>
        <p:txBody>
          <a:bodyPr wrap="square" rtlCol="0" anchor="t"/>
          <a:lstStyle/>
          <a:p>
            <a:pPr marL="0" indent="0">
              <a:lnSpc>
                <a:spcPts val="2858"/>
              </a:lnSpc>
              <a:buNone/>
            </a:pPr>
            <a:r>
              <a:rPr lang="en-US" sz="1786" dirty="0">
                <a:solidFill>
                  <a:srgbClr val="CFCBBF"/>
                </a:solidFill>
                <a:latin typeface="Raleway" pitchFamily="34" charset="0"/>
                <a:ea typeface="Raleway" pitchFamily="34" charset="-122"/>
                <a:cs typeface="Raleway" pitchFamily="34" charset="-120"/>
              </a:rPr>
              <a:t>By automating tasks and handling a large volume of inquiries, chatbots can significantly lower operational costs for businesses.</a:t>
            </a:r>
            <a:endParaRPr lang="en-US" sz="1786"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85BE3-E370-242F-3CCE-1BEB78E196E5}"/>
              </a:ext>
            </a:extLst>
          </p:cNvPr>
          <p:cNvSpPr>
            <a:spLocks noGrp="1"/>
          </p:cNvSpPr>
          <p:nvPr>
            <p:ph type="title" idx="4294967295"/>
          </p:nvPr>
        </p:nvSpPr>
        <p:spPr>
          <a:xfrm>
            <a:off x="0" y="0"/>
            <a:ext cx="0" cy="0"/>
          </a:xfrm>
        </p:spPr>
        <p:txBody>
          <a:bodyPr/>
          <a:lstStyle/>
          <a:p>
            <a:r>
              <a:rPr lang="en-IN" dirty="0"/>
              <a:t>.</a:t>
            </a:r>
          </a:p>
        </p:txBody>
      </p:sp>
      <p:sp>
        <p:nvSpPr>
          <p:cNvPr id="6" name="TextBox 5">
            <a:extLst>
              <a:ext uri="{FF2B5EF4-FFF2-40B4-BE49-F238E27FC236}">
                <a16:creationId xmlns:a16="http://schemas.microsoft.com/office/drawing/2014/main" id="{E76CA86A-6C42-4D8B-95B1-5F987B3255EB}"/>
              </a:ext>
            </a:extLst>
          </p:cNvPr>
          <p:cNvSpPr txBox="1"/>
          <p:nvPr/>
        </p:nvSpPr>
        <p:spPr>
          <a:xfrm>
            <a:off x="762000" y="1303603"/>
            <a:ext cx="5974080" cy="1988237"/>
          </a:xfrm>
          <a:prstGeom prst="rect">
            <a:avLst/>
          </a:prstGeom>
          <a:noFill/>
        </p:spPr>
        <p:txBody>
          <a:bodyPr wrap="square" rtlCol="0">
            <a:spAutoFit/>
          </a:bodyPr>
          <a:lstStyle/>
          <a:p>
            <a:r>
              <a:rPr lang="en-IN" sz="6160" b="1" dirty="0">
                <a:solidFill>
                  <a:srgbClr val="F2E782"/>
                </a:solidFill>
              </a:rPr>
              <a:t>TEXT CHUNKING</a:t>
            </a:r>
          </a:p>
          <a:p>
            <a:endParaRPr lang="en-IN" sz="6160" b="1" dirty="0">
              <a:solidFill>
                <a:srgbClr val="F2E782"/>
              </a:solidFill>
            </a:endParaRPr>
          </a:p>
        </p:txBody>
      </p:sp>
      <p:sp>
        <p:nvSpPr>
          <p:cNvPr id="8" name="TextBox 7">
            <a:extLst>
              <a:ext uri="{FF2B5EF4-FFF2-40B4-BE49-F238E27FC236}">
                <a16:creationId xmlns:a16="http://schemas.microsoft.com/office/drawing/2014/main" id="{09BDB0B9-D47A-6396-4362-3A10967BDF26}"/>
              </a:ext>
            </a:extLst>
          </p:cNvPr>
          <p:cNvSpPr txBox="1"/>
          <p:nvPr/>
        </p:nvSpPr>
        <p:spPr>
          <a:xfrm>
            <a:off x="762000" y="3413760"/>
            <a:ext cx="5974080" cy="3761030"/>
          </a:xfrm>
          <a:prstGeom prst="rect">
            <a:avLst/>
          </a:prstGeom>
          <a:noFill/>
        </p:spPr>
        <p:txBody>
          <a:bodyPr wrap="square" rtlCol="0">
            <a:spAutoFit/>
          </a:bodyPr>
          <a:lstStyle/>
          <a:p>
            <a:pPr indent="-228600">
              <a:lnSpc>
                <a:spcPct val="90000"/>
              </a:lnSpc>
              <a:spcAft>
                <a:spcPts val="600"/>
              </a:spcAft>
              <a:buFont typeface="Arial" panose="020B0604020202020204" pitchFamily="34" charset="0"/>
              <a:buChar char="•"/>
            </a:pPr>
            <a:r>
              <a:rPr lang="en-US" sz="2400" dirty="0">
                <a:solidFill>
                  <a:schemeClr val="bg1"/>
                </a:solidFill>
              </a:rPr>
              <a:t>Challenge: we faced the issue in terms of text. So, single sentences having same means were gathered.</a:t>
            </a:r>
          </a:p>
          <a:p>
            <a:pPr indent="-228600">
              <a:lnSpc>
                <a:spcPct val="90000"/>
              </a:lnSpc>
              <a:spcAft>
                <a:spcPts val="600"/>
              </a:spcAft>
              <a:buFont typeface="Arial" panose="020B0604020202020204" pitchFamily="34" charset="0"/>
              <a:buChar char="•"/>
            </a:pPr>
            <a:r>
              <a:rPr lang="en-US" sz="2400" dirty="0">
                <a:solidFill>
                  <a:schemeClr val="bg1"/>
                </a:solidFill>
              </a:rPr>
              <a:t>As the data was huge it was hard to understand it.</a:t>
            </a:r>
          </a:p>
          <a:p>
            <a:pPr indent="-228600">
              <a:lnSpc>
                <a:spcPct val="90000"/>
              </a:lnSpc>
              <a:spcAft>
                <a:spcPts val="600"/>
              </a:spcAft>
              <a:buFont typeface="Arial" panose="020B0604020202020204" pitchFamily="34" charset="0"/>
              <a:buChar char="•"/>
            </a:pPr>
            <a:r>
              <a:rPr lang="en-US" sz="2400" dirty="0">
                <a:solidFill>
                  <a:schemeClr val="bg1"/>
                </a:solidFill>
              </a:rPr>
              <a:t>So, small chunks were made, starting from 100 words per chunk to 500.</a:t>
            </a:r>
          </a:p>
          <a:p>
            <a:pPr indent="-228600">
              <a:lnSpc>
                <a:spcPct val="90000"/>
              </a:lnSpc>
              <a:spcAft>
                <a:spcPts val="600"/>
              </a:spcAft>
              <a:buFont typeface="Arial" panose="020B0604020202020204" pitchFamily="34" charset="0"/>
              <a:buChar char="•"/>
            </a:pPr>
            <a:r>
              <a:rPr lang="en-US" sz="2400" dirty="0">
                <a:solidFill>
                  <a:schemeClr val="bg1"/>
                </a:solidFill>
              </a:rPr>
              <a:t>It improved the efficiency, understanding and accuracy.</a:t>
            </a:r>
          </a:p>
          <a:p>
            <a:endParaRPr lang="en-IN" sz="2400" dirty="0">
              <a:solidFill>
                <a:schemeClr val="bg1"/>
              </a:solidFill>
            </a:endParaRPr>
          </a:p>
        </p:txBody>
      </p:sp>
      <p:pic>
        <p:nvPicPr>
          <p:cNvPr id="10" name="Picture 9">
            <a:extLst>
              <a:ext uri="{FF2B5EF4-FFF2-40B4-BE49-F238E27FC236}">
                <a16:creationId xmlns:a16="http://schemas.microsoft.com/office/drawing/2014/main" id="{393E9C7F-889F-0213-DC4E-2FFF4BF76951}"/>
              </a:ext>
            </a:extLst>
          </p:cNvPr>
          <p:cNvPicPr>
            <a:picLocks noChangeAspect="1"/>
          </p:cNvPicPr>
          <p:nvPr/>
        </p:nvPicPr>
        <p:blipFill>
          <a:blip r:embed="rId2">
            <a:extLst>
              <a:ext uri="{BEBA8EAE-BF5A-486C-A8C5-ECC9F3942E4B}">
                <a14:imgProps xmlns:a14="http://schemas.microsoft.com/office/drawing/2010/main">
                  <a14:imgLayer r:embed="rId3">
                    <a14:imgEffect>
                      <a14:saturation sat="200000"/>
                    </a14:imgEffect>
                  </a14:imgLayer>
                </a14:imgProps>
              </a:ext>
            </a:extLst>
          </a:blip>
          <a:stretch>
            <a:fillRect/>
          </a:stretch>
        </p:blipFill>
        <p:spPr>
          <a:xfrm>
            <a:off x="7071360" y="1874520"/>
            <a:ext cx="8229600" cy="8229600"/>
          </a:xfrm>
          <a:prstGeom prst="rect">
            <a:avLst/>
          </a:prstGeom>
        </p:spPr>
      </p:pic>
    </p:spTree>
    <p:extLst>
      <p:ext uri="{BB962C8B-B14F-4D97-AF65-F5344CB8AC3E}">
        <p14:creationId xmlns:p14="http://schemas.microsoft.com/office/powerpoint/2010/main" val="3815721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C1D2B-C30B-A289-D9A4-786A3C92B07F}"/>
              </a:ext>
            </a:extLst>
          </p:cNvPr>
          <p:cNvSpPr>
            <a:spLocks noGrp="1"/>
          </p:cNvSpPr>
          <p:nvPr>
            <p:ph type="title"/>
          </p:nvPr>
        </p:nvSpPr>
        <p:spPr/>
        <p:txBody>
          <a:bodyPr/>
          <a:lstStyle/>
          <a:p>
            <a:r>
              <a:rPr lang="en-IN" dirty="0"/>
              <a:t>.</a:t>
            </a:r>
            <a:br>
              <a:rPr lang="en-IN" dirty="0"/>
            </a:br>
            <a:endParaRPr lang="en-IN" dirty="0"/>
          </a:p>
        </p:txBody>
      </p:sp>
      <p:sp>
        <p:nvSpPr>
          <p:cNvPr id="3" name="Content Placeholder 2">
            <a:extLst>
              <a:ext uri="{FF2B5EF4-FFF2-40B4-BE49-F238E27FC236}">
                <a16:creationId xmlns:a16="http://schemas.microsoft.com/office/drawing/2014/main" id="{3C55C1A3-2DF9-5C80-1D80-D742BAE8D45B}"/>
              </a:ext>
            </a:extLst>
          </p:cNvPr>
          <p:cNvSpPr>
            <a:spLocks noGrp="1"/>
          </p:cNvSpPr>
          <p:nvPr>
            <p:ph idx="1"/>
          </p:nvPr>
        </p:nvSpPr>
        <p:spPr/>
        <p:txBody>
          <a:bodyPr/>
          <a:lstStyle/>
          <a:p>
            <a:endParaRPr lang="en-IN" dirty="0"/>
          </a:p>
        </p:txBody>
      </p:sp>
      <p:pic>
        <p:nvPicPr>
          <p:cNvPr id="4" name="Picture 4" descr="How to Train a Custom LLM Embedding Model">
            <a:extLst>
              <a:ext uri="{FF2B5EF4-FFF2-40B4-BE49-F238E27FC236}">
                <a16:creationId xmlns:a16="http://schemas.microsoft.com/office/drawing/2014/main" id="{4CA13974-A4C0-60D6-A565-C1C9ED3AF7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568992" y="3575053"/>
            <a:ext cx="13700760" cy="4624013"/>
          </a:xfrm>
          <a:prstGeom prst="rect">
            <a:avLst/>
          </a:prstGeom>
          <a:solidFill>
            <a:schemeClr val="tx1"/>
          </a:solidFill>
          <a:effectLst>
            <a:innerShdw blurRad="190500" dist="127000" dir="16200000">
              <a:prstClr val="black">
                <a:alpha val="19000"/>
              </a:prstClr>
            </a:innerShdw>
          </a:effectLst>
        </p:spPr>
      </p:pic>
      <p:sp>
        <p:nvSpPr>
          <p:cNvPr id="5" name="TextBox 4">
            <a:extLst>
              <a:ext uri="{FF2B5EF4-FFF2-40B4-BE49-F238E27FC236}">
                <a16:creationId xmlns:a16="http://schemas.microsoft.com/office/drawing/2014/main" id="{54E35AD7-05CD-6DBC-2D1E-BF953E273AFC}"/>
              </a:ext>
            </a:extLst>
          </p:cNvPr>
          <p:cNvSpPr txBox="1"/>
          <p:nvPr/>
        </p:nvSpPr>
        <p:spPr>
          <a:xfrm>
            <a:off x="1021080" y="50854"/>
            <a:ext cx="4526280" cy="2936188"/>
          </a:xfrm>
          <a:prstGeom prst="rect">
            <a:avLst/>
          </a:prstGeom>
          <a:noFill/>
        </p:spPr>
        <p:txBody>
          <a:bodyPr wrap="square" rtlCol="0">
            <a:spAutoFit/>
          </a:bodyPr>
          <a:lstStyle/>
          <a:p>
            <a:r>
              <a:rPr lang="en-CA" sz="6160" b="1" dirty="0">
                <a:solidFill>
                  <a:srgbClr val="F2E782"/>
                </a:solidFill>
              </a:rPr>
              <a:t>Building an Embedding System</a:t>
            </a:r>
            <a:endParaRPr lang="en-IN" sz="6160" b="1" dirty="0">
              <a:solidFill>
                <a:srgbClr val="F2E782"/>
              </a:solidFill>
            </a:endParaRPr>
          </a:p>
        </p:txBody>
      </p:sp>
      <p:sp>
        <p:nvSpPr>
          <p:cNvPr id="6" name="TextBox 5">
            <a:extLst>
              <a:ext uri="{FF2B5EF4-FFF2-40B4-BE49-F238E27FC236}">
                <a16:creationId xmlns:a16="http://schemas.microsoft.com/office/drawing/2014/main" id="{D0998D57-2E13-4179-78A8-367BEC016F81}"/>
              </a:ext>
            </a:extLst>
          </p:cNvPr>
          <p:cNvSpPr txBox="1"/>
          <p:nvPr/>
        </p:nvSpPr>
        <p:spPr>
          <a:xfrm>
            <a:off x="6156960" y="71881"/>
            <a:ext cx="6934200" cy="3693319"/>
          </a:xfrm>
          <a:prstGeom prst="rect">
            <a:avLst/>
          </a:prstGeom>
          <a:noFill/>
        </p:spPr>
        <p:txBody>
          <a:bodyPr wrap="square" rtlCol="0">
            <a:spAutoFit/>
          </a:bodyPr>
          <a:lstStyle/>
          <a:p>
            <a:pPr>
              <a:buFont typeface="Arial" panose="020B0604020202020204" pitchFamily="34" charset="0"/>
              <a:buChar char="•"/>
            </a:pPr>
            <a:r>
              <a:rPr lang="en-CA" b="1" dirty="0">
                <a:solidFill>
                  <a:schemeClr val="bg1"/>
                </a:solidFill>
              </a:rPr>
              <a:t>Purpose:</a:t>
            </a:r>
            <a:r>
              <a:rPr lang="en-CA" dirty="0">
                <a:solidFill>
                  <a:schemeClr val="bg1"/>
                </a:solidFill>
              </a:rPr>
              <a:t> Convert text into numerical vectors.</a:t>
            </a:r>
          </a:p>
          <a:p>
            <a:pPr>
              <a:buFont typeface="Arial" panose="020B0604020202020204" pitchFamily="34" charset="0"/>
              <a:buChar char="•"/>
            </a:pPr>
            <a:r>
              <a:rPr lang="en-CA" b="1" dirty="0">
                <a:solidFill>
                  <a:schemeClr val="bg1"/>
                </a:solidFill>
              </a:rPr>
              <a:t>Process:</a:t>
            </a:r>
            <a:endParaRPr lang="en-CA" dirty="0">
              <a:solidFill>
                <a:schemeClr val="bg1"/>
              </a:solidFill>
            </a:endParaRPr>
          </a:p>
          <a:p>
            <a:pPr marL="891540" lvl="1" indent="-342900">
              <a:buFont typeface="Arial" panose="020B0604020202020204" pitchFamily="34" charset="0"/>
              <a:buChar char="•"/>
            </a:pPr>
            <a:r>
              <a:rPr lang="en-CA" dirty="0">
                <a:solidFill>
                  <a:schemeClr val="bg1"/>
                </a:solidFill>
              </a:rPr>
              <a:t>Data preparation and cleaning.</a:t>
            </a:r>
          </a:p>
          <a:p>
            <a:pPr marL="891540" lvl="1" indent="-342900">
              <a:buFont typeface="Arial" panose="020B0604020202020204" pitchFamily="34" charset="0"/>
              <a:buChar char="•"/>
            </a:pPr>
            <a:r>
              <a:rPr lang="en-CA" dirty="0">
                <a:solidFill>
                  <a:schemeClr val="bg1"/>
                </a:solidFill>
              </a:rPr>
              <a:t>Using pre-trained language models (e.g., BERT,LLAMA) to generate embeddings.</a:t>
            </a:r>
          </a:p>
          <a:p>
            <a:pPr marL="891540" lvl="1" indent="-342900">
              <a:buFont typeface="Arial" panose="020B0604020202020204" pitchFamily="34" charset="0"/>
              <a:buChar char="•"/>
            </a:pPr>
            <a:r>
              <a:rPr lang="en-CA" dirty="0">
                <a:solidFill>
                  <a:schemeClr val="bg1"/>
                </a:solidFill>
              </a:rPr>
              <a:t>BERT was used however the results were not accurate.</a:t>
            </a:r>
          </a:p>
          <a:p>
            <a:pPr marL="891540" lvl="1" indent="-342900">
              <a:buFont typeface="Arial" panose="020B0604020202020204" pitchFamily="34" charset="0"/>
              <a:buChar char="•"/>
            </a:pPr>
            <a:r>
              <a:rPr lang="en-CA" dirty="0">
                <a:solidFill>
                  <a:schemeClr val="bg1"/>
                </a:solidFill>
              </a:rPr>
              <a:t>Falcon was used for a full text file.</a:t>
            </a:r>
          </a:p>
          <a:p>
            <a:pPr marL="891540" lvl="1" indent="-342900">
              <a:buFont typeface="Arial" panose="020B0604020202020204" pitchFamily="34" charset="0"/>
              <a:buChar char="•"/>
            </a:pPr>
            <a:r>
              <a:rPr lang="en-CA" dirty="0">
                <a:solidFill>
                  <a:schemeClr val="bg1"/>
                </a:solidFill>
              </a:rPr>
              <a:t>LLAMA was used as last as it gave better results.</a:t>
            </a:r>
          </a:p>
          <a:p>
            <a:pPr marL="891540" lvl="1" indent="-342900">
              <a:buFont typeface="Arial" panose="020B0604020202020204" pitchFamily="34" charset="0"/>
              <a:buChar char="•"/>
            </a:pPr>
            <a:r>
              <a:rPr lang="en-CA" dirty="0">
                <a:solidFill>
                  <a:schemeClr val="bg1"/>
                </a:solidFill>
              </a:rPr>
              <a:t>Creating a FAISS</a:t>
            </a:r>
            <a:r>
              <a:rPr lang="en-US" kern="1200" dirty="0">
                <a:solidFill>
                  <a:schemeClr val="bg1"/>
                </a:solidFill>
                <a:ea typeface="+mn-ea"/>
                <a:cs typeface="+mn-cs"/>
              </a:rPr>
              <a:t> (Facebook AI Similarity Search)</a:t>
            </a:r>
            <a:r>
              <a:rPr lang="en-CA" dirty="0">
                <a:solidFill>
                  <a:schemeClr val="bg1"/>
                </a:solidFill>
              </a:rPr>
              <a:t> index for efficient search which helped in conversion to numerical vectors.</a:t>
            </a:r>
          </a:p>
          <a:p>
            <a:pPr>
              <a:buFont typeface="Arial" panose="020B0604020202020204" pitchFamily="34" charset="0"/>
              <a:buChar char="•"/>
            </a:pPr>
            <a:r>
              <a:rPr lang="en-CA" b="1" dirty="0">
                <a:solidFill>
                  <a:schemeClr val="bg1"/>
                </a:solidFill>
              </a:rPr>
              <a:t>Benefits:</a:t>
            </a:r>
            <a:r>
              <a:rPr lang="en-CA" dirty="0">
                <a:solidFill>
                  <a:schemeClr val="bg1"/>
                </a:solidFill>
              </a:rPr>
              <a:t> Similarity search, clustering, information retrieval.</a:t>
            </a:r>
          </a:p>
          <a:p>
            <a:endParaRPr lang="en-IN" dirty="0">
              <a:solidFill>
                <a:schemeClr val="bg1"/>
              </a:solidFill>
            </a:endParaRPr>
          </a:p>
        </p:txBody>
      </p:sp>
    </p:spTree>
    <p:extLst>
      <p:ext uri="{BB962C8B-B14F-4D97-AF65-F5344CB8AC3E}">
        <p14:creationId xmlns:p14="http://schemas.microsoft.com/office/powerpoint/2010/main" val="1963801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49F73-7ECE-25B5-DAEF-3377AACAC203}"/>
              </a:ext>
            </a:extLst>
          </p:cNvPr>
          <p:cNvSpPr>
            <a:spLocks noGrp="1"/>
          </p:cNvSpPr>
          <p:nvPr>
            <p:ph type="title"/>
          </p:nvPr>
        </p:nvSpPr>
        <p:spPr>
          <a:solidFill>
            <a:schemeClr val="tx1"/>
          </a:solidFill>
        </p:spPr>
        <p:txBody>
          <a:bodyPr/>
          <a:lstStyle/>
          <a:p>
            <a:br>
              <a:rPr lang="en-IN" dirty="0"/>
            </a:br>
            <a:endParaRPr lang="en-IN" dirty="0"/>
          </a:p>
        </p:txBody>
      </p:sp>
      <p:sp>
        <p:nvSpPr>
          <p:cNvPr id="3" name="Content Placeholder 2">
            <a:extLst>
              <a:ext uri="{FF2B5EF4-FFF2-40B4-BE49-F238E27FC236}">
                <a16:creationId xmlns:a16="http://schemas.microsoft.com/office/drawing/2014/main" id="{F16BE00B-AFDE-74EE-C613-0C72F9EBF04F}"/>
              </a:ext>
            </a:extLst>
          </p:cNvPr>
          <p:cNvSpPr>
            <a:spLocks noGrp="1"/>
          </p:cNvSpPr>
          <p:nvPr>
            <p:ph idx="1"/>
          </p:nvPr>
        </p:nvSpPr>
        <p:spPr/>
        <p:txBody>
          <a:bodyPr/>
          <a:lstStyle/>
          <a:p>
            <a:r>
              <a:rPr lang="en-IN" dirty="0"/>
              <a:t>,</a:t>
            </a:r>
          </a:p>
          <a:p>
            <a:endParaRPr lang="en-IN" dirty="0"/>
          </a:p>
        </p:txBody>
      </p:sp>
      <p:sp>
        <p:nvSpPr>
          <p:cNvPr id="4" name="TextBox 3">
            <a:extLst>
              <a:ext uri="{FF2B5EF4-FFF2-40B4-BE49-F238E27FC236}">
                <a16:creationId xmlns:a16="http://schemas.microsoft.com/office/drawing/2014/main" id="{D449670E-3D67-7CF3-D462-BD045E220751}"/>
              </a:ext>
            </a:extLst>
          </p:cNvPr>
          <p:cNvSpPr txBox="1"/>
          <p:nvPr/>
        </p:nvSpPr>
        <p:spPr>
          <a:xfrm>
            <a:off x="1615440" y="350520"/>
            <a:ext cx="10378440" cy="1988237"/>
          </a:xfrm>
          <a:prstGeom prst="rect">
            <a:avLst/>
          </a:prstGeom>
          <a:noFill/>
        </p:spPr>
        <p:txBody>
          <a:bodyPr wrap="square" rtlCol="0">
            <a:spAutoFit/>
          </a:bodyPr>
          <a:lstStyle/>
          <a:p>
            <a:r>
              <a:rPr lang="en-US" sz="6160" b="1" dirty="0">
                <a:solidFill>
                  <a:srgbClr val="F2E782"/>
                </a:solidFill>
              </a:rPr>
              <a:t>Building a  chatbot using RAG System</a:t>
            </a:r>
            <a:endParaRPr lang="en-IN" sz="6160" b="1" dirty="0">
              <a:solidFill>
                <a:srgbClr val="F2E782"/>
              </a:solidFill>
            </a:endParaRPr>
          </a:p>
        </p:txBody>
      </p:sp>
      <p:pic>
        <p:nvPicPr>
          <p:cNvPr id="5" name="Picture 3" descr="Mastering Retrieval-Augmented ...">
            <a:extLst>
              <a:ext uri="{FF2B5EF4-FFF2-40B4-BE49-F238E27FC236}">
                <a16:creationId xmlns:a16="http://schemas.microsoft.com/office/drawing/2014/main" id="{F0956091-06FE-4F6E-7308-158752B53EE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297799" y="3005560"/>
            <a:ext cx="6180332" cy="361570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5ECD18E-8B74-45F7-49A6-34DA14A450F3}"/>
              </a:ext>
            </a:extLst>
          </p:cNvPr>
          <p:cNvSpPr txBox="1"/>
          <p:nvPr/>
        </p:nvSpPr>
        <p:spPr>
          <a:xfrm>
            <a:off x="1615440" y="2712720"/>
            <a:ext cx="5334000" cy="2757165"/>
          </a:xfrm>
          <a:prstGeom prst="rect">
            <a:avLst/>
          </a:prstGeom>
          <a:noFill/>
        </p:spPr>
        <p:txBody>
          <a:bodyPr wrap="square" rtlCol="0">
            <a:spAutoFit/>
          </a:bodyPr>
          <a:lstStyle/>
          <a:p>
            <a:pPr marL="0" indent="0" defTabSz="1097280" eaLnBrk="0" fontAlgn="base" hangingPunct="0">
              <a:spcBef>
                <a:spcPct val="0"/>
              </a:spcBef>
              <a:spcAft>
                <a:spcPts val="720"/>
              </a:spcAft>
              <a:buFontTx/>
              <a:buChar char="•"/>
            </a:pPr>
            <a:r>
              <a:rPr lang="en-US" altLang="en-US" sz="1800" b="1" dirty="0">
                <a:solidFill>
                  <a:schemeClr val="bg1"/>
                </a:solidFill>
              </a:rPr>
              <a:t>RAG is known for its improved embedding and enhanced prompting.</a:t>
            </a:r>
          </a:p>
          <a:p>
            <a:pPr marL="0" indent="0" defTabSz="1097280" eaLnBrk="0" fontAlgn="base" hangingPunct="0">
              <a:spcBef>
                <a:spcPct val="0"/>
              </a:spcBef>
              <a:spcAft>
                <a:spcPts val="720"/>
              </a:spcAft>
              <a:buFontTx/>
              <a:buChar char="•"/>
            </a:pPr>
            <a:r>
              <a:rPr lang="en-US" altLang="en-US" b="1" dirty="0">
                <a:solidFill>
                  <a:schemeClr val="bg1"/>
                </a:solidFill>
              </a:rPr>
              <a:t>Made sure model gets the most relevant information</a:t>
            </a:r>
          </a:p>
          <a:p>
            <a:pPr marL="0" indent="0" defTabSz="1097280" eaLnBrk="0" fontAlgn="base" hangingPunct="0">
              <a:spcBef>
                <a:spcPct val="0"/>
              </a:spcBef>
              <a:spcAft>
                <a:spcPts val="720"/>
              </a:spcAft>
              <a:buFontTx/>
              <a:buChar char="•"/>
            </a:pPr>
            <a:r>
              <a:rPr lang="en-US" altLang="en-US" b="1" dirty="0">
                <a:solidFill>
                  <a:schemeClr val="bg1"/>
                </a:solidFill>
              </a:rPr>
              <a:t>Retrieving the most relevant chunks for queries.</a:t>
            </a:r>
            <a:endParaRPr lang="en-US" altLang="en-US" sz="1800" b="1" dirty="0">
              <a:solidFill>
                <a:schemeClr val="bg1"/>
              </a:solidFill>
            </a:endParaRPr>
          </a:p>
          <a:p>
            <a:pPr marL="0" indent="0" defTabSz="1097280" eaLnBrk="0" fontAlgn="base" hangingPunct="0">
              <a:spcBef>
                <a:spcPct val="0"/>
              </a:spcBef>
              <a:spcAft>
                <a:spcPts val="720"/>
              </a:spcAft>
              <a:buFontTx/>
              <a:buChar char="•"/>
            </a:pPr>
            <a:r>
              <a:rPr lang="en-US" altLang="en-US" sz="1800" b="1" dirty="0">
                <a:solidFill>
                  <a:schemeClr val="bg1"/>
                </a:solidFill>
              </a:rPr>
              <a:t>Benefits:</a:t>
            </a:r>
            <a:r>
              <a:rPr lang="en-US" altLang="en-US" sz="1800" dirty="0">
                <a:solidFill>
                  <a:schemeClr val="bg1"/>
                </a:solidFill>
              </a:rPr>
              <a:t> More accurate, relevant, and coherent responses. </a:t>
            </a:r>
          </a:p>
          <a:p>
            <a:pPr marL="0" indent="0" defTabSz="1097280" eaLnBrk="0" fontAlgn="base" hangingPunct="0">
              <a:spcBef>
                <a:spcPct val="0"/>
              </a:spcBef>
              <a:spcAft>
                <a:spcPts val="720"/>
              </a:spcAft>
              <a:buFontTx/>
              <a:buChar char="•"/>
            </a:pPr>
            <a:endParaRPr lang="en-US" altLang="en-US" sz="1800" dirty="0">
              <a:solidFill>
                <a:schemeClr val="bg1"/>
              </a:solidFill>
            </a:endParaRPr>
          </a:p>
          <a:p>
            <a:endParaRPr lang="en-IN" dirty="0">
              <a:solidFill>
                <a:schemeClr val="bg1"/>
              </a:solidFill>
            </a:endParaRPr>
          </a:p>
        </p:txBody>
      </p:sp>
    </p:spTree>
    <p:extLst>
      <p:ext uri="{BB962C8B-B14F-4D97-AF65-F5344CB8AC3E}">
        <p14:creationId xmlns:p14="http://schemas.microsoft.com/office/powerpoint/2010/main" val="1139210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8731-0F4E-78F3-5B11-4D369DA5381D}"/>
              </a:ext>
            </a:extLst>
          </p:cNvPr>
          <p:cNvSpPr>
            <a:spLocks noGrp="1"/>
          </p:cNvSpPr>
          <p:nvPr>
            <p:ph type="title"/>
          </p:nvPr>
        </p:nvSpPr>
        <p:spPr/>
        <p:txBody>
          <a:bodyPr/>
          <a:lstStyle/>
          <a:p>
            <a:r>
              <a:rPr lang="en-IN" dirty="0"/>
              <a:t>.</a:t>
            </a:r>
            <a:br>
              <a:rPr lang="en-IN" dirty="0"/>
            </a:br>
            <a:endParaRPr lang="en-IN" dirty="0"/>
          </a:p>
        </p:txBody>
      </p:sp>
      <p:sp>
        <p:nvSpPr>
          <p:cNvPr id="3" name="Content Placeholder 2">
            <a:extLst>
              <a:ext uri="{FF2B5EF4-FFF2-40B4-BE49-F238E27FC236}">
                <a16:creationId xmlns:a16="http://schemas.microsoft.com/office/drawing/2014/main" id="{8A8BA990-3FC9-4C73-5B2A-7E1D5EFA6F88}"/>
              </a:ext>
            </a:extLst>
          </p:cNvPr>
          <p:cNvSpPr>
            <a:spLocks noGrp="1"/>
          </p:cNvSpPr>
          <p:nvPr>
            <p:ph idx="1"/>
          </p:nvPr>
        </p:nvSpPr>
        <p:spPr>
          <a:solidFill>
            <a:schemeClr val="bg1"/>
          </a:solidFill>
        </p:spPr>
        <p:txBody>
          <a:bodyPr/>
          <a:lstStyle/>
          <a:p>
            <a:pPr marL="0" indent="0">
              <a:buNone/>
            </a:pPr>
            <a:r>
              <a:rPr lang="en-IN" dirty="0"/>
              <a:t>.</a:t>
            </a:r>
          </a:p>
          <a:p>
            <a:pPr marL="0" indent="0">
              <a:buNone/>
            </a:pPr>
            <a:endParaRPr lang="en-IN" dirty="0"/>
          </a:p>
        </p:txBody>
      </p:sp>
      <p:sp>
        <p:nvSpPr>
          <p:cNvPr id="5" name="Arrow: Pentagon 4">
            <a:extLst>
              <a:ext uri="{FF2B5EF4-FFF2-40B4-BE49-F238E27FC236}">
                <a16:creationId xmlns:a16="http://schemas.microsoft.com/office/drawing/2014/main" id="{B1024658-9D8D-B175-62B9-7466AD8D1D1F}"/>
              </a:ext>
            </a:extLst>
          </p:cNvPr>
          <p:cNvSpPr/>
          <p:nvPr/>
        </p:nvSpPr>
        <p:spPr>
          <a:xfrm>
            <a:off x="365760" y="1524000"/>
            <a:ext cx="5059680" cy="4883658"/>
          </a:xfrm>
          <a:prstGeom prst="homePlate">
            <a:avLst>
              <a:gd name="adj" fmla="val 53920"/>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9781F8F9-9113-2BA5-D240-00DAF0FE1B38}"/>
              </a:ext>
            </a:extLst>
          </p:cNvPr>
          <p:cNvSpPr txBox="1"/>
          <p:nvPr/>
        </p:nvSpPr>
        <p:spPr>
          <a:xfrm>
            <a:off x="365760" y="3413760"/>
            <a:ext cx="4785360" cy="1988237"/>
          </a:xfrm>
          <a:prstGeom prst="rect">
            <a:avLst/>
          </a:prstGeom>
          <a:noFill/>
        </p:spPr>
        <p:txBody>
          <a:bodyPr wrap="square" rtlCol="0">
            <a:spAutoFit/>
          </a:bodyPr>
          <a:lstStyle/>
          <a:p>
            <a:r>
              <a:rPr lang="en-US" sz="6160" b="1" kern="1200" dirty="0">
                <a:solidFill>
                  <a:srgbClr val="F2E782"/>
                </a:solidFill>
                <a:latin typeface="+mj-lt"/>
                <a:ea typeface="+mj-ea"/>
                <a:cs typeface="+mj-cs"/>
              </a:rPr>
              <a:t>FLOWCHART</a:t>
            </a:r>
          </a:p>
          <a:p>
            <a:endParaRPr lang="en-IN" sz="6160" b="1" dirty="0">
              <a:solidFill>
                <a:srgbClr val="F2E782"/>
              </a:solidFill>
              <a:latin typeface="+mj-lt"/>
            </a:endParaRPr>
          </a:p>
        </p:txBody>
      </p:sp>
      <p:pic>
        <p:nvPicPr>
          <p:cNvPr id="7" name="Picture 6" descr="A diagram of embedding model">
            <a:extLst>
              <a:ext uri="{FF2B5EF4-FFF2-40B4-BE49-F238E27FC236}">
                <a16:creationId xmlns:a16="http://schemas.microsoft.com/office/drawing/2014/main" id="{64AD5A6C-6837-B84C-DB6F-20797030C1C9}"/>
              </a:ext>
            </a:extLst>
          </p:cNvPr>
          <p:cNvPicPr>
            <a:picLocks noChangeAspect="1"/>
          </p:cNvPicPr>
          <p:nvPr/>
        </p:nvPicPr>
        <p:blipFill>
          <a:blip r:embed="rId2"/>
          <a:stretch>
            <a:fillRect/>
          </a:stretch>
        </p:blipFill>
        <p:spPr>
          <a:xfrm>
            <a:off x="5732778" y="1416521"/>
            <a:ext cx="8425181" cy="4883657"/>
          </a:xfrm>
          <a:prstGeom prst="rect">
            <a:avLst/>
          </a:prstGeom>
        </p:spPr>
      </p:pic>
    </p:spTree>
    <p:extLst>
      <p:ext uri="{BB962C8B-B14F-4D97-AF65-F5344CB8AC3E}">
        <p14:creationId xmlns:p14="http://schemas.microsoft.com/office/powerpoint/2010/main" val="8550418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1326</TotalTime>
  <Words>726</Words>
  <Application>Microsoft Office PowerPoint</Application>
  <PresentationFormat>Custom</PresentationFormat>
  <Paragraphs>111</Paragraphs>
  <Slides>15</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Prata</vt:lpstr>
      <vt:lpstr>Raleway</vt:lpstr>
      <vt:lpstr>Trebuchet MS</vt:lpstr>
      <vt:lpstr>Office Theme</vt:lpstr>
      <vt:lpstr>PowerPoint Presentation</vt:lpstr>
      <vt:lpstr>PowerPoint Presentation</vt:lpstr>
      <vt:lpstr>PowerPoint Presentation</vt:lpstr>
      <vt:lpstr>PowerPoint Presentation</vt:lpstr>
      <vt:lpstr>PowerPoint Presentation</vt:lpstr>
      <vt:lpstr>.</vt:lpstr>
      <vt:lpstr>. </vt:lpstr>
      <vt:lpstr> </vt:lpstr>
      <vt:lpstr>. </vt:lpstr>
      <vt:lpstr>.</vt:lpstr>
      <vt:lpstr>. </vt:lpstr>
      <vt:lpstr>. </vt:lpstr>
      <vt:lpstr>. </vt:lpstr>
      <vt:lpstr>. </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Daljeet Kaur</cp:lastModifiedBy>
  <cp:revision>43</cp:revision>
  <dcterms:created xsi:type="dcterms:W3CDTF">2024-08-14T02:17:46Z</dcterms:created>
  <dcterms:modified xsi:type="dcterms:W3CDTF">2024-08-16T19:45:09Z</dcterms:modified>
</cp:coreProperties>
</file>